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8"/>
  </p:notesMasterIdLst>
  <p:handoutMasterIdLst>
    <p:handoutMasterId r:id="rId19"/>
  </p:handout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8" r:id="rId16"/>
    <p:sldId id="287" r:id="rId17"/>
  </p:sldIdLst>
  <p:sldSz cx="9144000" cy="6858000" type="screen4x3"/>
  <p:notesSz cx="6985000" cy="9271000"/>
  <p:defaultTextStyle>
    <a:defPPr>
      <a:defRPr lang="zh-CN"/>
    </a:defPPr>
    <a:lvl1pPr algn="l" rtl="0" fontAlgn="base">
      <a:spcBef>
        <a:spcPct val="0"/>
      </a:spcBef>
      <a:spcAft>
        <a:spcPct val="0"/>
      </a:spcAft>
      <a:defRPr kumimoji="1" sz="2400" kern="1200">
        <a:solidFill>
          <a:schemeClr val="tx1"/>
        </a:solidFill>
        <a:latin typeface="Tahoma" pitchFamily="34" charset="0"/>
        <a:ea typeface="宋体" pitchFamily="2" charset="-122"/>
        <a:cs typeface="+mn-cs"/>
      </a:defRPr>
    </a:lvl1pPr>
    <a:lvl2pPr marL="457200" algn="l" rtl="0" fontAlgn="base">
      <a:spcBef>
        <a:spcPct val="0"/>
      </a:spcBef>
      <a:spcAft>
        <a:spcPct val="0"/>
      </a:spcAft>
      <a:defRPr kumimoji="1" sz="2400" kern="1200">
        <a:solidFill>
          <a:schemeClr val="tx1"/>
        </a:solidFill>
        <a:latin typeface="Tahoma" pitchFamily="34" charset="0"/>
        <a:ea typeface="宋体" pitchFamily="2" charset="-122"/>
        <a:cs typeface="+mn-cs"/>
      </a:defRPr>
    </a:lvl2pPr>
    <a:lvl3pPr marL="914400" algn="l" rtl="0" fontAlgn="base">
      <a:spcBef>
        <a:spcPct val="0"/>
      </a:spcBef>
      <a:spcAft>
        <a:spcPct val="0"/>
      </a:spcAft>
      <a:defRPr kumimoji="1" sz="2400" kern="1200">
        <a:solidFill>
          <a:schemeClr val="tx1"/>
        </a:solidFill>
        <a:latin typeface="Tahoma" pitchFamily="34" charset="0"/>
        <a:ea typeface="宋体" pitchFamily="2" charset="-122"/>
        <a:cs typeface="+mn-cs"/>
      </a:defRPr>
    </a:lvl3pPr>
    <a:lvl4pPr marL="1371600" algn="l" rtl="0" fontAlgn="base">
      <a:spcBef>
        <a:spcPct val="0"/>
      </a:spcBef>
      <a:spcAft>
        <a:spcPct val="0"/>
      </a:spcAft>
      <a:defRPr kumimoji="1" sz="2400" kern="1200">
        <a:solidFill>
          <a:schemeClr val="tx1"/>
        </a:solidFill>
        <a:latin typeface="Tahoma" pitchFamily="34" charset="0"/>
        <a:ea typeface="宋体" pitchFamily="2" charset="-122"/>
        <a:cs typeface="+mn-cs"/>
      </a:defRPr>
    </a:lvl4pPr>
    <a:lvl5pPr marL="1828800" algn="l" rtl="0" fontAlgn="base">
      <a:spcBef>
        <a:spcPct val="0"/>
      </a:spcBef>
      <a:spcAft>
        <a:spcPct val="0"/>
      </a:spcAft>
      <a:defRPr kumimoji="1" sz="2400" kern="1200">
        <a:solidFill>
          <a:schemeClr val="tx1"/>
        </a:solidFill>
        <a:latin typeface="Tahoma" pitchFamily="34" charset="0"/>
        <a:ea typeface="宋体" pitchFamily="2" charset="-122"/>
        <a:cs typeface="+mn-cs"/>
      </a:defRPr>
    </a:lvl5pPr>
    <a:lvl6pPr marL="2286000" algn="l" defTabSz="914400" rtl="0" eaLnBrk="1" latinLnBrk="0" hangingPunct="1">
      <a:defRPr kumimoji="1" sz="2400" kern="1200">
        <a:solidFill>
          <a:schemeClr val="tx1"/>
        </a:solidFill>
        <a:latin typeface="Tahoma" pitchFamily="34" charset="0"/>
        <a:ea typeface="宋体" pitchFamily="2" charset="-122"/>
        <a:cs typeface="+mn-cs"/>
      </a:defRPr>
    </a:lvl6pPr>
    <a:lvl7pPr marL="2743200" algn="l" defTabSz="914400" rtl="0" eaLnBrk="1" latinLnBrk="0" hangingPunct="1">
      <a:defRPr kumimoji="1" sz="2400" kern="1200">
        <a:solidFill>
          <a:schemeClr val="tx1"/>
        </a:solidFill>
        <a:latin typeface="Tahoma" pitchFamily="34" charset="0"/>
        <a:ea typeface="宋体" pitchFamily="2" charset="-122"/>
        <a:cs typeface="+mn-cs"/>
      </a:defRPr>
    </a:lvl7pPr>
    <a:lvl8pPr marL="3200400" algn="l" defTabSz="914400" rtl="0" eaLnBrk="1" latinLnBrk="0" hangingPunct="1">
      <a:defRPr kumimoji="1" sz="2400" kern="1200">
        <a:solidFill>
          <a:schemeClr val="tx1"/>
        </a:solidFill>
        <a:latin typeface="Tahoma" pitchFamily="34" charset="0"/>
        <a:ea typeface="宋体" pitchFamily="2" charset="-122"/>
        <a:cs typeface="+mn-cs"/>
      </a:defRPr>
    </a:lvl8pPr>
    <a:lvl9pPr marL="3657600" algn="l" defTabSz="914400" rtl="0" eaLnBrk="1" latinLnBrk="0" hangingPunct="1">
      <a:defRPr kumimoji="1" sz="2400" kern="1200">
        <a:solidFill>
          <a:schemeClr val="tx1"/>
        </a:solidFill>
        <a:latin typeface="Tahoma"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a:defRPr sz="1200"/>
            </a:lvl1pPr>
          </a:lstStyle>
          <a:p>
            <a:endParaRPr lang="en-CA"/>
          </a:p>
        </p:txBody>
      </p:sp>
      <p:sp>
        <p:nvSpPr>
          <p:cNvPr id="24579" name="Rectangle 3"/>
          <p:cNvSpPr>
            <a:spLocks noGrp="1" noChangeArrowheads="1"/>
          </p:cNvSpPr>
          <p:nvPr>
            <p:ph type="dt" sz="quarter" idx="1"/>
          </p:nvPr>
        </p:nvSpPr>
        <p:spPr bwMode="auto">
          <a:xfrm>
            <a:off x="3957638" y="0"/>
            <a:ext cx="3027362"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a:defRPr sz="1200"/>
            </a:lvl1pPr>
          </a:lstStyle>
          <a:p>
            <a:endParaRPr lang="en-CA"/>
          </a:p>
        </p:txBody>
      </p:sp>
      <p:sp>
        <p:nvSpPr>
          <p:cNvPr id="24580" name="Rectangle 4"/>
          <p:cNvSpPr>
            <a:spLocks noGrp="1" noChangeArrowheads="1"/>
          </p:cNvSpPr>
          <p:nvPr>
            <p:ph type="ftr" sz="quarter" idx="2"/>
          </p:nvPr>
        </p:nvSpPr>
        <p:spPr bwMode="auto">
          <a:xfrm>
            <a:off x="0" y="8807450"/>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a:defRPr sz="1200"/>
            </a:lvl1pPr>
          </a:lstStyle>
          <a:p>
            <a:endParaRPr lang="en-CA"/>
          </a:p>
        </p:txBody>
      </p:sp>
      <p:sp>
        <p:nvSpPr>
          <p:cNvPr id="24581" name="Rectangle 5"/>
          <p:cNvSpPr>
            <a:spLocks noGrp="1" noChangeArrowheads="1"/>
          </p:cNvSpPr>
          <p:nvPr>
            <p:ph type="sldNum" sz="quarter" idx="3"/>
          </p:nvPr>
        </p:nvSpPr>
        <p:spPr bwMode="auto">
          <a:xfrm>
            <a:off x="3957638" y="8807450"/>
            <a:ext cx="3027362"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a:defRPr sz="1200"/>
            </a:lvl1pPr>
          </a:lstStyle>
          <a:p>
            <a:fld id="{9BDF2313-2302-4DE5-B64A-737B3A44D171}" type="slidenum">
              <a:rPr lang="en-CA"/>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1440" tIns="45720" rIns="91440" bIns="45720" rtlCol="0"/>
          <a:lstStyle>
            <a:lvl1pPr algn="r">
              <a:defRPr sz="1200"/>
            </a:lvl1pPr>
          </a:lstStyle>
          <a:p>
            <a:fld id="{CBDA7F5E-90FF-44F7-AEE7-C4745A1DEAC3}" type="datetimeFigureOut">
              <a:rPr lang="en-US" smtClean="0"/>
              <a:pPr/>
              <a:t>12/21/2011</a:t>
            </a:fld>
            <a:endParaRPr lang="en-US"/>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63"/>
            <a:ext cx="3027363"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05863"/>
            <a:ext cx="3027363" cy="463550"/>
          </a:xfrm>
          <a:prstGeom prst="rect">
            <a:avLst/>
          </a:prstGeom>
        </p:spPr>
        <p:txBody>
          <a:bodyPr vert="horz" lIns="91440" tIns="45720" rIns="91440" bIns="45720" rtlCol="0" anchor="b"/>
          <a:lstStyle>
            <a:lvl1pPr algn="r">
              <a:defRPr sz="1200"/>
            </a:lvl1pPr>
          </a:lstStyle>
          <a:p>
            <a:fld id="{64EB2488-0198-424F-B27F-2796E33137C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4EB2488-0198-424F-B27F-2796E33137CD}"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endParaRPr lang="en-US" altLang="zh-CN"/>
          </a:p>
        </p:txBody>
      </p:sp>
      <p:sp>
        <p:nvSpPr>
          <p:cNvPr id="8" name="Footer Placeholder 7"/>
          <p:cNvSpPr>
            <a:spLocks noGrp="1"/>
          </p:cNvSpPr>
          <p:nvPr>
            <p:ph type="ftr" sz="quarter" idx="11"/>
          </p:nvPr>
        </p:nvSpPr>
        <p:spPr/>
        <p:txBody>
          <a:bodyPr/>
          <a:lstStyle>
            <a:extLst/>
          </a:lstStyle>
          <a:p>
            <a:endParaRPr lang="en-US" altLang="zh-CN"/>
          </a:p>
        </p:txBody>
      </p:sp>
      <p:sp>
        <p:nvSpPr>
          <p:cNvPr id="11" name="Slide Number Placeholder 10"/>
          <p:cNvSpPr>
            <a:spLocks noGrp="1"/>
          </p:cNvSpPr>
          <p:nvPr>
            <p:ph type="sldNum" sz="quarter" idx="12"/>
          </p:nvPr>
        </p:nvSpPr>
        <p:spPr/>
        <p:txBody>
          <a:bodyPr/>
          <a:lstStyle>
            <a:extLst/>
          </a:lstStyle>
          <a:p>
            <a:fld id="{D79150E1-07FE-45EA-8093-72A590A58C71}" type="slidenum">
              <a:rPr lang="en-US" altLang="zh-CN" smtClean="0"/>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zh-CN"/>
          </a:p>
        </p:txBody>
      </p:sp>
      <p:sp>
        <p:nvSpPr>
          <p:cNvPr id="5" name="Footer Placeholder 4"/>
          <p:cNvSpPr>
            <a:spLocks noGrp="1"/>
          </p:cNvSpPr>
          <p:nvPr>
            <p:ph type="ftr" sz="quarter" idx="11"/>
          </p:nvPr>
        </p:nvSpPr>
        <p:spPr/>
        <p:txBody>
          <a:bodyPr/>
          <a:lstStyle>
            <a:extLst/>
          </a:lstStyle>
          <a:p>
            <a:endParaRPr lang="en-US" altLang="zh-CN"/>
          </a:p>
        </p:txBody>
      </p:sp>
      <p:sp>
        <p:nvSpPr>
          <p:cNvPr id="6" name="Slide Number Placeholder 5"/>
          <p:cNvSpPr>
            <a:spLocks noGrp="1"/>
          </p:cNvSpPr>
          <p:nvPr>
            <p:ph type="sldNum" sz="quarter" idx="12"/>
          </p:nvPr>
        </p:nvSpPr>
        <p:spPr/>
        <p:txBody>
          <a:bodyPr/>
          <a:lstStyle>
            <a:extLst/>
          </a:lstStyle>
          <a:p>
            <a:fld id="{068D21A3-26E6-45F0-BA3F-7F2A381930C6}" type="slidenum">
              <a:rPr lang="en-US" altLang="zh-CN"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zh-CN"/>
          </a:p>
        </p:txBody>
      </p:sp>
      <p:sp>
        <p:nvSpPr>
          <p:cNvPr id="5" name="Footer Placeholder 4"/>
          <p:cNvSpPr>
            <a:spLocks noGrp="1"/>
          </p:cNvSpPr>
          <p:nvPr>
            <p:ph type="ftr" sz="quarter" idx="11"/>
          </p:nvPr>
        </p:nvSpPr>
        <p:spPr/>
        <p:txBody>
          <a:bodyPr/>
          <a:lstStyle>
            <a:extLst/>
          </a:lstStyle>
          <a:p>
            <a:endParaRPr lang="en-US" altLang="zh-CN"/>
          </a:p>
        </p:txBody>
      </p:sp>
      <p:sp>
        <p:nvSpPr>
          <p:cNvPr id="6" name="Slide Number Placeholder 5"/>
          <p:cNvSpPr>
            <a:spLocks noGrp="1"/>
          </p:cNvSpPr>
          <p:nvPr>
            <p:ph type="sldNum" sz="quarter" idx="12"/>
          </p:nvPr>
        </p:nvSpPr>
        <p:spPr/>
        <p:txBody>
          <a:bodyPr/>
          <a:lstStyle>
            <a:extLst/>
          </a:lstStyle>
          <a:p>
            <a:fld id="{7A27FCF3-610A-496C-84E7-A6E3526BC832}" type="slidenum">
              <a:rPr lang="en-US" altLang="zh-CN" smtClean="0"/>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zh-CN"/>
          </a:p>
        </p:txBody>
      </p:sp>
      <p:sp>
        <p:nvSpPr>
          <p:cNvPr id="5" name="Footer Placeholder 4"/>
          <p:cNvSpPr>
            <a:spLocks noGrp="1"/>
          </p:cNvSpPr>
          <p:nvPr>
            <p:ph type="ftr" sz="quarter" idx="11"/>
          </p:nvPr>
        </p:nvSpPr>
        <p:spPr/>
        <p:txBody>
          <a:bodyPr/>
          <a:lstStyle>
            <a:extLst/>
          </a:lstStyle>
          <a:p>
            <a:endParaRPr lang="en-US" altLang="zh-CN"/>
          </a:p>
        </p:txBody>
      </p:sp>
      <p:sp>
        <p:nvSpPr>
          <p:cNvPr id="6" name="Slide Number Placeholder 5"/>
          <p:cNvSpPr>
            <a:spLocks noGrp="1"/>
          </p:cNvSpPr>
          <p:nvPr>
            <p:ph type="sldNum" sz="quarter" idx="12"/>
          </p:nvPr>
        </p:nvSpPr>
        <p:spPr/>
        <p:txBody>
          <a:bodyPr/>
          <a:lstStyle>
            <a:extLst/>
          </a:lstStyle>
          <a:p>
            <a:fld id="{A1E5FFA6-900D-408D-8614-6E0CAD073441}" type="slidenum">
              <a:rPr lang="en-US" altLang="zh-CN" smtClean="0"/>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ltLang="zh-CN"/>
          </a:p>
        </p:txBody>
      </p:sp>
      <p:sp>
        <p:nvSpPr>
          <p:cNvPr id="5" name="Footer Placeholder 4"/>
          <p:cNvSpPr>
            <a:spLocks noGrp="1"/>
          </p:cNvSpPr>
          <p:nvPr>
            <p:ph type="ftr" sz="quarter" idx="11"/>
          </p:nvPr>
        </p:nvSpPr>
        <p:spPr/>
        <p:txBody>
          <a:bodyPr/>
          <a:lstStyle>
            <a:extLst/>
          </a:lstStyle>
          <a:p>
            <a:endParaRPr lang="en-US" altLang="zh-CN"/>
          </a:p>
        </p:txBody>
      </p:sp>
      <p:sp>
        <p:nvSpPr>
          <p:cNvPr id="6" name="Slide Number Placeholder 5"/>
          <p:cNvSpPr>
            <a:spLocks noGrp="1"/>
          </p:cNvSpPr>
          <p:nvPr>
            <p:ph type="sldNum" sz="quarter" idx="12"/>
          </p:nvPr>
        </p:nvSpPr>
        <p:spPr/>
        <p:txBody>
          <a:bodyPr/>
          <a:lstStyle>
            <a:extLst/>
          </a:lstStyle>
          <a:p>
            <a:fld id="{F347B180-2847-4987-938F-6367B9B5AF0E}" type="slidenum">
              <a:rPr lang="en-US" altLang="zh-CN" smtClean="0"/>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ltLang="zh-CN"/>
          </a:p>
        </p:txBody>
      </p:sp>
      <p:sp>
        <p:nvSpPr>
          <p:cNvPr id="6" name="Footer Placeholder 5"/>
          <p:cNvSpPr>
            <a:spLocks noGrp="1"/>
          </p:cNvSpPr>
          <p:nvPr>
            <p:ph type="ftr" sz="quarter" idx="11"/>
          </p:nvPr>
        </p:nvSpPr>
        <p:spPr/>
        <p:txBody>
          <a:bodyPr/>
          <a:lstStyle>
            <a:extLst/>
          </a:lstStyle>
          <a:p>
            <a:endParaRPr lang="en-US" altLang="zh-CN"/>
          </a:p>
        </p:txBody>
      </p:sp>
      <p:sp>
        <p:nvSpPr>
          <p:cNvPr id="7" name="Slide Number Placeholder 6"/>
          <p:cNvSpPr>
            <a:spLocks noGrp="1"/>
          </p:cNvSpPr>
          <p:nvPr>
            <p:ph type="sldNum" sz="quarter" idx="12"/>
          </p:nvPr>
        </p:nvSpPr>
        <p:spPr/>
        <p:txBody>
          <a:bodyPr/>
          <a:lstStyle>
            <a:extLst/>
          </a:lstStyle>
          <a:p>
            <a:fld id="{6CAA401D-E4E3-49CC-90A6-23C47910F0C7}" type="slidenum">
              <a:rPr lang="en-US" altLang="zh-CN" smtClean="0"/>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ltLang="zh-CN"/>
          </a:p>
        </p:txBody>
      </p:sp>
      <p:sp>
        <p:nvSpPr>
          <p:cNvPr id="8" name="Footer Placeholder 7"/>
          <p:cNvSpPr>
            <a:spLocks noGrp="1"/>
          </p:cNvSpPr>
          <p:nvPr>
            <p:ph type="ftr" sz="quarter" idx="11"/>
          </p:nvPr>
        </p:nvSpPr>
        <p:spPr/>
        <p:txBody>
          <a:bodyPr/>
          <a:lstStyle>
            <a:extLst/>
          </a:lstStyle>
          <a:p>
            <a:endParaRPr lang="en-US" altLang="zh-CN"/>
          </a:p>
        </p:txBody>
      </p:sp>
      <p:sp>
        <p:nvSpPr>
          <p:cNvPr id="9" name="Slide Number Placeholder 8"/>
          <p:cNvSpPr>
            <a:spLocks noGrp="1"/>
          </p:cNvSpPr>
          <p:nvPr>
            <p:ph type="sldNum" sz="quarter" idx="12"/>
          </p:nvPr>
        </p:nvSpPr>
        <p:spPr/>
        <p:txBody>
          <a:bodyPr/>
          <a:lstStyle>
            <a:extLst/>
          </a:lstStyle>
          <a:p>
            <a:fld id="{F2B16727-0D5D-4B1A-9EF6-9F069EDAD6C9}" type="slidenum">
              <a:rPr lang="en-US" altLang="zh-CN" smtClean="0"/>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ltLang="zh-CN"/>
          </a:p>
        </p:txBody>
      </p:sp>
      <p:sp>
        <p:nvSpPr>
          <p:cNvPr id="4" name="Footer Placeholder 3"/>
          <p:cNvSpPr>
            <a:spLocks noGrp="1"/>
          </p:cNvSpPr>
          <p:nvPr>
            <p:ph type="ftr" sz="quarter" idx="11"/>
          </p:nvPr>
        </p:nvSpPr>
        <p:spPr/>
        <p:txBody>
          <a:bodyPr/>
          <a:lstStyle>
            <a:extLst/>
          </a:lstStyle>
          <a:p>
            <a:endParaRPr lang="en-US" altLang="zh-CN"/>
          </a:p>
        </p:txBody>
      </p:sp>
      <p:sp>
        <p:nvSpPr>
          <p:cNvPr id="5" name="Slide Number Placeholder 4"/>
          <p:cNvSpPr>
            <a:spLocks noGrp="1"/>
          </p:cNvSpPr>
          <p:nvPr>
            <p:ph type="sldNum" sz="quarter" idx="12"/>
          </p:nvPr>
        </p:nvSpPr>
        <p:spPr/>
        <p:txBody>
          <a:bodyPr/>
          <a:lstStyle>
            <a:extLst/>
          </a:lstStyle>
          <a:p>
            <a:fld id="{CCF0FB36-491F-4C00-800B-68A2D0E53814}" type="slidenum">
              <a:rPr lang="en-US" altLang="zh-CN" smtClean="0"/>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endParaRPr lang="en-US" altLang="zh-CN"/>
          </a:p>
        </p:txBody>
      </p:sp>
      <p:sp>
        <p:nvSpPr>
          <p:cNvPr id="3" name="Footer Placeholder 2"/>
          <p:cNvSpPr>
            <a:spLocks noGrp="1"/>
          </p:cNvSpPr>
          <p:nvPr>
            <p:ph type="ftr" sz="quarter" idx="11"/>
          </p:nvPr>
        </p:nvSpPr>
        <p:spPr/>
        <p:txBody>
          <a:bodyPr/>
          <a:lstStyle>
            <a:extLst/>
          </a:lstStyle>
          <a:p>
            <a:endParaRPr lang="en-US" altLang="zh-CN"/>
          </a:p>
        </p:txBody>
      </p:sp>
      <p:sp>
        <p:nvSpPr>
          <p:cNvPr id="4" name="Slide Number Placeholder 3"/>
          <p:cNvSpPr>
            <a:spLocks noGrp="1"/>
          </p:cNvSpPr>
          <p:nvPr>
            <p:ph type="sldNum" sz="quarter" idx="12"/>
          </p:nvPr>
        </p:nvSpPr>
        <p:spPr/>
        <p:txBody>
          <a:bodyPr/>
          <a:lstStyle>
            <a:extLst/>
          </a:lstStyle>
          <a:p>
            <a:fld id="{D34E1136-F866-46A1-8B76-FE2D6333DF7D}" type="slidenum">
              <a:rPr lang="en-US" altLang="zh-CN"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ltLang="zh-CN"/>
          </a:p>
        </p:txBody>
      </p:sp>
      <p:sp>
        <p:nvSpPr>
          <p:cNvPr id="6" name="Footer Placeholder 5"/>
          <p:cNvSpPr>
            <a:spLocks noGrp="1"/>
          </p:cNvSpPr>
          <p:nvPr>
            <p:ph type="ftr" sz="quarter" idx="11"/>
          </p:nvPr>
        </p:nvSpPr>
        <p:spPr/>
        <p:txBody>
          <a:bodyPr/>
          <a:lstStyle>
            <a:extLst/>
          </a:lstStyle>
          <a:p>
            <a:endParaRPr lang="en-US" altLang="zh-CN"/>
          </a:p>
        </p:txBody>
      </p:sp>
      <p:sp>
        <p:nvSpPr>
          <p:cNvPr id="7" name="Slide Number Placeholder 6"/>
          <p:cNvSpPr>
            <a:spLocks noGrp="1"/>
          </p:cNvSpPr>
          <p:nvPr>
            <p:ph type="sldNum" sz="quarter" idx="12"/>
          </p:nvPr>
        </p:nvSpPr>
        <p:spPr/>
        <p:txBody>
          <a:bodyPr/>
          <a:lstStyle>
            <a:extLst/>
          </a:lstStyle>
          <a:p>
            <a:fld id="{1132215F-09A2-4BC5-A7E6-EAE93C90F0CD}" type="slidenum">
              <a:rPr lang="en-US" altLang="zh-CN" smtClean="0"/>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ltLang="zh-CN"/>
          </a:p>
        </p:txBody>
      </p:sp>
      <p:sp>
        <p:nvSpPr>
          <p:cNvPr id="6" name="Footer Placeholder 5"/>
          <p:cNvSpPr>
            <a:spLocks noGrp="1"/>
          </p:cNvSpPr>
          <p:nvPr>
            <p:ph type="ftr" sz="quarter" idx="11"/>
          </p:nvPr>
        </p:nvSpPr>
        <p:spPr/>
        <p:txBody>
          <a:bodyPr/>
          <a:lstStyle>
            <a:extLst/>
          </a:lstStyle>
          <a:p>
            <a:endParaRPr lang="en-US" altLang="zh-CN"/>
          </a:p>
        </p:txBody>
      </p:sp>
      <p:sp>
        <p:nvSpPr>
          <p:cNvPr id="7" name="Slide Number Placeholder 6"/>
          <p:cNvSpPr>
            <a:spLocks noGrp="1"/>
          </p:cNvSpPr>
          <p:nvPr>
            <p:ph type="sldNum" sz="quarter" idx="12"/>
          </p:nvPr>
        </p:nvSpPr>
        <p:spPr/>
        <p:txBody>
          <a:bodyPr/>
          <a:lstStyle>
            <a:extLst/>
          </a:lstStyle>
          <a:p>
            <a:fld id="{D92B469D-C6B3-4D5D-A9E7-20640C895AEC}" type="slidenum">
              <a:rPr lang="en-US" altLang="zh-CN" smtClean="0"/>
              <a:pPr/>
              <a:t>‹#›</a:t>
            </a:fld>
            <a:endParaRPr lang="en-US" altLang="zh-C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endParaRPr lang="en-US" altLang="zh-C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ltLang="zh-C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9B0BF96-7ECE-403F-98BD-8465E11A4183}" type="slidenum">
              <a:rPr lang="en-US" altLang="zh-CN" smtClean="0"/>
              <a:pPr/>
              <a:t>‹#›</a:t>
            </a:fld>
            <a:endParaRPr lang="en-US" altLang="zh-CN"/>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524000"/>
            <a:ext cx="7848600" cy="1828800"/>
          </a:xfrm>
        </p:spPr>
        <p:txBody>
          <a:bodyPr>
            <a:normAutofit/>
          </a:bodyPr>
          <a:lstStyle/>
          <a:p>
            <a:pPr algn="ctr"/>
            <a:r>
              <a:rPr lang="en-US" altLang="zh-CN" dirty="0">
                <a:latin typeface="Arial" charset="0"/>
              </a:rPr>
              <a:t>CURE: </a:t>
            </a:r>
            <a:r>
              <a:rPr lang="en-US" altLang="zh-CN" dirty="0" smtClean="0">
                <a:latin typeface="Arial" charset="0"/>
              </a:rPr>
              <a:t>Clustering Using </a:t>
            </a:r>
            <a:r>
              <a:rPr lang="en-US" altLang="zh-CN" dirty="0" err="1" smtClean="0">
                <a:latin typeface="Arial" charset="0"/>
              </a:rPr>
              <a:t>REpresentatives</a:t>
            </a:r>
            <a:r>
              <a:rPr lang="en-US" altLang="zh-CN" dirty="0" smtClean="0">
                <a:latin typeface="Arial" charset="0"/>
              </a:rPr>
              <a:t> algorithm</a:t>
            </a:r>
            <a:endParaRPr lang="en-US" altLang="zh-CN" dirty="0">
              <a:latin typeface="Arial" charset="0"/>
            </a:endParaRPr>
          </a:p>
        </p:txBody>
      </p:sp>
      <p:sp>
        <p:nvSpPr>
          <p:cNvPr id="6" name="TextBox 5"/>
          <p:cNvSpPr txBox="1"/>
          <p:nvPr/>
        </p:nvSpPr>
        <p:spPr>
          <a:xfrm>
            <a:off x="457200" y="4724400"/>
            <a:ext cx="3733800" cy="646331"/>
          </a:xfrm>
          <a:prstGeom prst="rect">
            <a:avLst/>
          </a:prstGeom>
          <a:noFill/>
        </p:spPr>
        <p:txBody>
          <a:bodyPr wrap="square" rtlCol="0">
            <a:spAutoFit/>
          </a:bodyPr>
          <a:lstStyle/>
          <a:p>
            <a:r>
              <a:rPr lang="en-US" sz="1800" b="1" dirty="0" smtClean="0"/>
              <a:t>Student</a:t>
            </a:r>
            <a:r>
              <a:rPr lang="en-US" sz="1800" dirty="0" smtClean="0"/>
              <a:t>: </a:t>
            </a:r>
            <a:r>
              <a:rPr lang="en-US" sz="1800" dirty="0" err="1" smtClean="0"/>
              <a:t>Uglje</a:t>
            </a:r>
            <a:r>
              <a:rPr lang="sr-Latn-RS" sz="1800" dirty="0" smtClean="0"/>
              <a:t>ša Milić</a:t>
            </a:r>
          </a:p>
          <a:p>
            <a:r>
              <a:rPr lang="en-US" sz="1800" dirty="0" smtClean="0"/>
              <a:t>Email: mu113322m@student.etf.rs</a:t>
            </a:r>
            <a:endParaRPr lang="en-US" sz="1800" dirty="0"/>
          </a:p>
        </p:txBody>
      </p:sp>
      <p:sp>
        <p:nvSpPr>
          <p:cNvPr id="8" name="TextBox 7"/>
          <p:cNvSpPr txBox="1"/>
          <p:nvPr/>
        </p:nvSpPr>
        <p:spPr>
          <a:xfrm>
            <a:off x="1219200" y="533400"/>
            <a:ext cx="3153427" cy="738664"/>
          </a:xfrm>
          <a:prstGeom prst="rect">
            <a:avLst/>
          </a:prstGeom>
          <a:noFill/>
        </p:spPr>
        <p:txBody>
          <a:bodyPr wrap="none" rtlCol="0">
            <a:spAutoFit/>
          </a:bodyPr>
          <a:lstStyle/>
          <a:p>
            <a:r>
              <a:rPr lang="sr-Latn-RS" sz="1400" dirty="0" smtClean="0"/>
              <a:t>University of Belgrade</a:t>
            </a:r>
          </a:p>
          <a:p>
            <a:r>
              <a:rPr lang="sr-Latn-RS" sz="1400" dirty="0" smtClean="0"/>
              <a:t>School of Electrical Engineering</a:t>
            </a:r>
          </a:p>
          <a:p>
            <a:r>
              <a:rPr lang="sr-Latn-RS" sz="1400" dirty="0" smtClean="0"/>
              <a:t>Department of Computer Engineering</a:t>
            </a:r>
          </a:p>
        </p:txBody>
      </p:sp>
      <p:pic>
        <p:nvPicPr>
          <p:cNvPr id="3076" name="Picture 4" descr="C:\Users\Ugljesa\Desktop\etfsmall.gif"/>
          <p:cNvPicPr>
            <a:picLocks noChangeAspect="1" noChangeArrowheads="1"/>
          </p:cNvPicPr>
          <p:nvPr/>
        </p:nvPicPr>
        <p:blipFill>
          <a:blip r:embed="rId2"/>
          <a:srcRect/>
          <a:stretch>
            <a:fillRect/>
          </a:stretch>
        </p:blipFill>
        <p:spPr bwMode="auto">
          <a:xfrm>
            <a:off x="457200" y="457200"/>
            <a:ext cx="718804" cy="909637"/>
          </a:xfrm>
          <a:prstGeom prst="rect">
            <a:avLst/>
          </a:prstGeom>
          <a:noFill/>
        </p:spPr>
      </p:pic>
      <p:sp>
        <p:nvSpPr>
          <p:cNvPr id="10" name="TextBox 9"/>
          <p:cNvSpPr txBox="1"/>
          <p:nvPr/>
        </p:nvSpPr>
        <p:spPr>
          <a:xfrm>
            <a:off x="3657600" y="5943600"/>
            <a:ext cx="1614545" cy="584775"/>
          </a:xfrm>
          <a:prstGeom prst="rect">
            <a:avLst/>
          </a:prstGeom>
          <a:noFill/>
        </p:spPr>
        <p:txBody>
          <a:bodyPr wrap="none" rtlCol="0">
            <a:spAutoFit/>
          </a:bodyPr>
          <a:lstStyle/>
          <a:p>
            <a:pPr algn="ctr"/>
            <a:r>
              <a:rPr lang="sr-Latn-RS" sz="1600" dirty="0" smtClean="0"/>
              <a:t>Belgrade,</a:t>
            </a:r>
          </a:p>
          <a:p>
            <a:pPr algn="ctr"/>
            <a:r>
              <a:rPr lang="sr-Latn-RS" sz="1600" dirty="0" smtClean="0"/>
              <a:t>December 2011</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CURE algorithm</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pPr>
              <a:buNone/>
            </a:pPr>
            <a:r>
              <a:rPr lang="en-US" dirty="0" smtClean="0"/>
              <a:t>Experimental results</a:t>
            </a:r>
          </a:p>
          <a:p>
            <a:pPr>
              <a:buNone/>
            </a:pPr>
            <a:endParaRPr lang="en-US" dirty="0" smtClean="0"/>
          </a:p>
          <a:p>
            <a:r>
              <a:rPr lang="en-US" altLang="zh-CN" sz="2000" dirty="0" smtClean="0"/>
              <a:t>Experiment with data sets of two dimensions</a:t>
            </a:r>
          </a:p>
          <a:p>
            <a:endParaRPr lang="en-US" sz="2000" dirty="0" smtClean="0"/>
          </a:p>
          <a:p>
            <a:r>
              <a:rPr lang="en-US" sz="2000" dirty="0" smtClean="0"/>
              <a:t>Consists of on big and two small circles and two ellipsoid shapes connected</a:t>
            </a:r>
          </a:p>
          <a:p>
            <a:pPr>
              <a:buNone/>
            </a:pPr>
            <a:endParaRPr lang="en-US" dirty="0" smtClean="0"/>
          </a:p>
          <a:p>
            <a:pPr>
              <a:buNone/>
            </a:pPr>
            <a:endParaRPr lang="en-US" sz="2000" dirty="0" smtClean="0"/>
          </a:p>
          <a:p>
            <a:pPr>
              <a:buNone/>
            </a:pPr>
            <a:endParaRPr lang="en-US" sz="2000" dirty="0" smtClean="0"/>
          </a:p>
        </p:txBody>
      </p:sp>
      <p:pic>
        <p:nvPicPr>
          <p:cNvPr id="3074" name="Picture 2" descr="C:\Users\Ugljesa\Desktop\data set.jpg"/>
          <p:cNvPicPr>
            <a:picLocks noChangeAspect="1" noChangeArrowheads="1"/>
          </p:cNvPicPr>
          <p:nvPr/>
        </p:nvPicPr>
        <p:blipFill>
          <a:blip r:embed="rId3"/>
          <a:srcRect/>
          <a:stretch>
            <a:fillRect/>
          </a:stretch>
        </p:blipFill>
        <p:spPr bwMode="auto">
          <a:xfrm>
            <a:off x="3505200" y="3886200"/>
            <a:ext cx="1981200" cy="1981200"/>
          </a:xfrm>
          <a:prstGeom prst="rect">
            <a:avLst/>
          </a:prstGeom>
          <a:noFill/>
        </p:spPr>
      </p:pic>
      <p:sp>
        <p:nvSpPr>
          <p:cNvPr id="5" name="TextBox 4"/>
          <p:cNvSpPr txBox="1"/>
          <p:nvPr/>
        </p:nvSpPr>
        <p:spPr>
          <a:xfrm>
            <a:off x="8229600" y="6172200"/>
            <a:ext cx="494046" cy="276999"/>
          </a:xfrm>
          <a:prstGeom prst="rect">
            <a:avLst/>
          </a:prstGeom>
          <a:noFill/>
        </p:spPr>
        <p:txBody>
          <a:bodyPr wrap="none" rtlCol="0">
            <a:spAutoFit/>
          </a:bodyPr>
          <a:lstStyle/>
          <a:p>
            <a:r>
              <a:rPr lang="en-US" sz="1200" dirty="0" smtClean="0"/>
              <a:t>9/15</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CURE algorithm</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pPr>
              <a:buNone/>
            </a:pPr>
            <a:r>
              <a:rPr lang="en-US" dirty="0" smtClean="0"/>
              <a:t>Experimental results</a:t>
            </a:r>
          </a:p>
          <a:p>
            <a:pPr>
              <a:buNone/>
            </a:pPr>
            <a:endParaRPr lang="en-US" dirty="0" smtClean="0"/>
          </a:p>
          <a:p>
            <a:pPr>
              <a:buFont typeface="Wingdings" pitchFamily="2" charset="2"/>
              <a:buNone/>
            </a:pPr>
            <a:r>
              <a:rPr lang="en-US" altLang="zh-CN" sz="2000" dirty="0" smtClean="0"/>
              <a:t>Shrink Factor </a:t>
            </a:r>
            <a:r>
              <a:rPr lang="el-GR" altLang="zh-CN" sz="2000" b="1" dirty="0" smtClean="0"/>
              <a:t>α</a:t>
            </a:r>
            <a:r>
              <a:rPr lang="en-US" altLang="zh-CN" sz="2000" dirty="0" smtClean="0"/>
              <a:t>: </a:t>
            </a:r>
          </a:p>
          <a:p>
            <a:pPr>
              <a:buClr>
                <a:schemeClr val="tx1"/>
              </a:buClr>
            </a:pPr>
            <a:r>
              <a:rPr lang="en-US" altLang="zh-CN" sz="2000" dirty="0" smtClean="0"/>
              <a:t>0.2 – 0.7 is a good range of values for </a:t>
            </a:r>
            <a:r>
              <a:rPr lang="el-GR" altLang="zh-CN" sz="2000" b="1" dirty="0" smtClean="0"/>
              <a:t>α</a:t>
            </a:r>
            <a:endParaRPr lang="en-US" altLang="zh-CN" sz="2000" b="1" dirty="0" smtClean="0"/>
          </a:p>
          <a:p>
            <a:pPr>
              <a:buNone/>
            </a:pPr>
            <a:endParaRPr lang="en-US" dirty="0" smtClean="0"/>
          </a:p>
          <a:p>
            <a:pPr>
              <a:buNone/>
            </a:pPr>
            <a:endParaRPr lang="en-US" dirty="0" smtClean="0"/>
          </a:p>
          <a:p>
            <a:pPr>
              <a:buNone/>
            </a:pPr>
            <a:endParaRPr lang="en-US" sz="2000" dirty="0" smtClean="0"/>
          </a:p>
          <a:p>
            <a:pPr>
              <a:buNone/>
            </a:pPr>
            <a:endParaRPr lang="en-US" sz="2000" dirty="0" smtClean="0"/>
          </a:p>
        </p:txBody>
      </p:sp>
      <p:pic>
        <p:nvPicPr>
          <p:cNvPr id="5" name="Picture 4" descr="C:\Documents and Settings\Administrator\My Documents\6421\papers\shrink factor.bmp"/>
          <p:cNvPicPr>
            <a:picLocks noChangeAspect="1" noChangeArrowheads="1"/>
          </p:cNvPicPr>
          <p:nvPr/>
        </p:nvPicPr>
        <p:blipFill>
          <a:blip r:embed="rId3"/>
          <a:srcRect/>
          <a:stretch>
            <a:fillRect/>
          </a:stretch>
        </p:blipFill>
        <p:spPr bwMode="auto">
          <a:xfrm>
            <a:off x="914400" y="3272864"/>
            <a:ext cx="7467600" cy="2670736"/>
          </a:xfrm>
          <a:prstGeom prst="rect">
            <a:avLst/>
          </a:prstGeom>
          <a:noFill/>
        </p:spPr>
      </p:pic>
      <p:sp>
        <p:nvSpPr>
          <p:cNvPr id="6" name="TextBox 5"/>
          <p:cNvSpPr txBox="1"/>
          <p:nvPr/>
        </p:nvSpPr>
        <p:spPr>
          <a:xfrm>
            <a:off x="8229600" y="6172200"/>
            <a:ext cx="577402" cy="276999"/>
          </a:xfrm>
          <a:prstGeom prst="rect">
            <a:avLst/>
          </a:prstGeom>
          <a:noFill/>
        </p:spPr>
        <p:txBody>
          <a:bodyPr wrap="none" rtlCol="0">
            <a:spAutoFit/>
          </a:bodyPr>
          <a:lstStyle/>
          <a:p>
            <a:r>
              <a:rPr lang="en-US" sz="1200" dirty="0" smtClean="0"/>
              <a:t>10/15</a:t>
            </a: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CURE algorithm</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pPr>
              <a:buNone/>
            </a:pPr>
            <a:r>
              <a:rPr lang="en-US" dirty="0" smtClean="0"/>
              <a:t>Experimental results</a:t>
            </a:r>
          </a:p>
          <a:p>
            <a:pPr>
              <a:buNone/>
            </a:pPr>
            <a:endParaRPr lang="en-US" dirty="0" smtClean="0"/>
          </a:p>
          <a:p>
            <a:pPr>
              <a:buFont typeface="Wingdings" pitchFamily="2" charset="2"/>
              <a:buNone/>
            </a:pPr>
            <a:r>
              <a:rPr lang="en-US" altLang="zh-CN" sz="2000" dirty="0" smtClean="0"/>
              <a:t>Number of representative points </a:t>
            </a:r>
            <a:r>
              <a:rPr lang="en-US" altLang="zh-CN" sz="2000" b="1" dirty="0" smtClean="0"/>
              <a:t>c</a:t>
            </a:r>
            <a:r>
              <a:rPr lang="en-US" altLang="zh-CN" sz="2000" dirty="0" smtClean="0"/>
              <a:t>:</a:t>
            </a:r>
          </a:p>
          <a:p>
            <a:pPr>
              <a:buClr>
                <a:schemeClr val="tx1"/>
              </a:buClr>
            </a:pPr>
            <a:r>
              <a:rPr lang="en-US" altLang="zh-CN" sz="2000" dirty="0" smtClean="0"/>
              <a:t>For smaller values of </a:t>
            </a:r>
            <a:r>
              <a:rPr lang="en-US" altLang="zh-CN" sz="2000" b="1" dirty="0" smtClean="0"/>
              <a:t>c</a:t>
            </a:r>
            <a:r>
              <a:rPr lang="en-US" altLang="zh-CN" sz="2000" dirty="0" smtClean="0"/>
              <a:t>, the quality of clustering suffered</a:t>
            </a:r>
          </a:p>
          <a:p>
            <a:pPr>
              <a:buClr>
                <a:schemeClr val="tx1"/>
              </a:buClr>
            </a:pPr>
            <a:r>
              <a:rPr lang="en-US" altLang="zh-CN" sz="2000" dirty="0" smtClean="0"/>
              <a:t>For values of </a:t>
            </a:r>
            <a:r>
              <a:rPr lang="en-US" altLang="zh-CN" sz="2000" b="1" dirty="0" smtClean="0"/>
              <a:t>c</a:t>
            </a:r>
            <a:r>
              <a:rPr lang="en-US" altLang="zh-CN" sz="2000" dirty="0" smtClean="0"/>
              <a:t> greater than 10, CURE always found right clusters</a:t>
            </a:r>
          </a:p>
          <a:p>
            <a:pPr>
              <a:buNone/>
            </a:pPr>
            <a:endParaRPr lang="en-US" dirty="0" smtClean="0"/>
          </a:p>
          <a:p>
            <a:pPr>
              <a:buNone/>
            </a:pPr>
            <a:endParaRPr lang="en-US" dirty="0" smtClean="0"/>
          </a:p>
          <a:p>
            <a:pPr>
              <a:buNone/>
            </a:pPr>
            <a:endParaRPr lang="en-US" sz="2000" dirty="0" smtClean="0"/>
          </a:p>
          <a:p>
            <a:pPr>
              <a:buNone/>
            </a:pPr>
            <a:endParaRPr lang="en-US" sz="2000" dirty="0" smtClean="0"/>
          </a:p>
        </p:txBody>
      </p:sp>
      <p:pic>
        <p:nvPicPr>
          <p:cNvPr id="4" name="Picture 4" descr="C:\Documents and Settings\Administrator\My Documents\6421\papers\repre.bmp"/>
          <p:cNvPicPr>
            <a:picLocks noChangeAspect="1" noChangeArrowheads="1"/>
          </p:cNvPicPr>
          <p:nvPr/>
        </p:nvPicPr>
        <p:blipFill>
          <a:blip r:embed="rId3"/>
          <a:srcRect/>
          <a:stretch>
            <a:fillRect/>
          </a:stretch>
        </p:blipFill>
        <p:spPr bwMode="auto">
          <a:xfrm>
            <a:off x="914400" y="3810000"/>
            <a:ext cx="7385050" cy="2549525"/>
          </a:xfrm>
          <a:prstGeom prst="rect">
            <a:avLst/>
          </a:prstGeom>
          <a:noFill/>
        </p:spPr>
      </p:pic>
      <p:sp>
        <p:nvSpPr>
          <p:cNvPr id="5" name="TextBox 4"/>
          <p:cNvSpPr txBox="1"/>
          <p:nvPr/>
        </p:nvSpPr>
        <p:spPr>
          <a:xfrm>
            <a:off x="8229600" y="6172200"/>
            <a:ext cx="577402" cy="276999"/>
          </a:xfrm>
          <a:prstGeom prst="rect">
            <a:avLst/>
          </a:prstGeom>
          <a:noFill/>
        </p:spPr>
        <p:txBody>
          <a:bodyPr wrap="none" rtlCol="0">
            <a:spAutoFit/>
          </a:bodyPr>
          <a:lstStyle/>
          <a:p>
            <a:r>
              <a:rPr lang="en-US" sz="1200" dirty="0" smtClean="0"/>
              <a:t>11/15</a:t>
            </a:r>
            <a:endParaRPr lang="en-US"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CURE algorithm</a:t>
            </a:r>
            <a:endParaRPr lang="en-US" dirty="0"/>
          </a:p>
        </p:txBody>
      </p:sp>
      <p:sp>
        <p:nvSpPr>
          <p:cNvPr id="3" name="Content Placeholder 2"/>
          <p:cNvSpPr>
            <a:spLocks noGrp="1"/>
          </p:cNvSpPr>
          <p:nvPr>
            <p:ph idx="1"/>
          </p:nvPr>
        </p:nvSpPr>
        <p:spPr>
          <a:xfrm>
            <a:off x="457200" y="1371600"/>
            <a:ext cx="8382000" cy="4495800"/>
          </a:xfrm>
        </p:spPr>
        <p:txBody>
          <a:bodyPr>
            <a:normAutofit/>
          </a:bodyPr>
          <a:lstStyle/>
          <a:p>
            <a:pPr>
              <a:buNone/>
            </a:pPr>
            <a:r>
              <a:rPr lang="en-US" dirty="0" smtClean="0"/>
              <a:t>Experimental results</a:t>
            </a:r>
          </a:p>
          <a:p>
            <a:pPr>
              <a:buNone/>
            </a:pPr>
            <a:endParaRPr lang="en-US" dirty="0" smtClean="0"/>
          </a:p>
          <a:p>
            <a:pPr>
              <a:buClr>
                <a:schemeClr val="tx1"/>
              </a:buClr>
            </a:pPr>
            <a:r>
              <a:rPr lang="en-US" altLang="zh-CN" sz="2000" dirty="0" smtClean="0"/>
              <a:t>BIRCH cannot distinguish between the big and small clusters</a:t>
            </a:r>
          </a:p>
          <a:p>
            <a:pPr>
              <a:buClr>
                <a:schemeClr val="tx1"/>
              </a:buClr>
            </a:pPr>
            <a:r>
              <a:rPr lang="en-US" altLang="zh-CN" sz="2000" dirty="0" smtClean="0"/>
              <a:t>MST merges the two ellipsoids</a:t>
            </a:r>
          </a:p>
          <a:p>
            <a:pPr>
              <a:buClr>
                <a:schemeClr val="tx1"/>
              </a:buClr>
            </a:pPr>
            <a:r>
              <a:rPr lang="en-US" altLang="zh-CN" sz="2000" dirty="0" smtClean="0"/>
              <a:t>CURE successfully discovers the clusters </a:t>
            </a:r>
          </a:p>
          <a:p>
            <a:pPr>
              <a:buNone/>
            </a:pPr>
            <a:endParaRPr lang="en-US" dirty="0" smtClean="0"/>
          </a:p>
          <a:p>
            <a:pPr>
              <a:buNone/>
            </a:pPr>
            <a:endParaRPr lang="en-US" dirty="0" smtClean="0"/>
          </a:p>
          <a:p>
            <a:pPr>
              <a:buNone/>
            </a:pPr>
            <a:endParaRPr lang="en-US" sz="2000" dirty="0" smtClean="0"/>
          </a:p>
          <a:p>
            <a:pPr>
              <a:buNone/>
            </a:pPr>
            <a:endParaRPr lang="en-US" sz="2000" dirty="0" smtClean="0"/>
          </a:p>
        </p:txBody>
      </p:sp>
      <p:pic>
        <p:nvPicPr>
          <p:cNvPr id="4" name="Picture 6" descr="C:\Documents and Settings\Administrator\My Documents\6421\papers\quality.bmp"/>
          <p:cNvPicPr>
            <a:picLocks noChangeAspect="1" noChangeArrowheads="1"/>
          </p:cNvPicPr>
          <p:nvPr/>
        </p:nvPicPr>
        <p:blipFill>
          <a:blip r:embed="rId3"/>
          <a:srcRect/>
          <a:stretch>
            <a:fillRect/>
          </a:stretch>
        </p:blipFill>
        <p:spPr bwMode="auto">
          <a:xfrm>
            <a:off x="914400" y="3810000"/>
            <a:ext cx="7239000" cy="2517877"/>
          </a:xfrm>
          <a:prstGeom prst="rect">
            <a:avLst/>
          </a:prstGeom>
          <a:noFill/>
        </p:spPr>
      </p:pic>
      <p:sp>
        <p:nvSpPr>
          <p:cNvPr id="5" name="TextBox 4"/>
          <p:cNvSpPr txBox="1"/>
          <p:nvPr/>
        </p:nvSpPr>
        <p:spPr>
          <a:xfrm>
            <a:off x="8229600" y="6172200"/>
            <a:ext cx="577402" cy="276999"/>
          </a:xfrm>
          <a:prstGeom prst="rect">
            <a:avLst/>
          </a:prstGeom>
          <a:noFill/>
        </p:spPr>
        <p:txBody>
          <a:bodyPr wrap="none" rtlCol="0">
            <a:spAutoFit/>
          </a:bodyPr>
          <a:lstStyle/>
          <a:p>
            <a:r>
              <a:rPr lang="en-US" sz="1200" dirty="0" smtClean="0"/>
              <a:t>12/15</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Conclusion</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endParaRPr lang="en-US" sz="2000" dirty="0" smtClean="0"/>
          </a:p>
          <a:p>
            <a:r>
              <a:rPr lang="en-US" sz="2000" dirty="0" smtClean="0"/>
              <a:t>Can detect cluster with non-spherical shape and wide variance in size using a set of representative points for each cluster</a:t>
            </a:r>
          </a:p>
          <a:p>
            <a:endParaRPr lang="en-US" sz="2000" dirty="0" smtClean="0"/>
          </a:p>
          <a:p>
            <a:r>
              <a:rPr lang="en-US" sz="2000" dirty="0" smtClean="0"/>
              <a:t>Have a good execution time in presence of large database using random sampling and partitioning methods</a:t>
            </a:r>
          </a:p>
          <a:p>
            <a:endParaRPr lang="en-US" sz="2000" dirty="0" smtClean="0"/>
          </a:p>
          <a:p>
            <a:r>
              <a:rPr lang="en-US" sz="2000" dirty="0" smtClean="0"/>
              <a:t>Works well when the database contains outliers</a:t>
            </a:r>
          </a:p>
        </p:txBody>
      </p:sp>
      <p:sp>
        <p:nvSpPr>
          <p:cNvPr id="4" name="TextBox 3"/>
          <p:cNvSpPr txBox="1"/>
          <p:nvPr/>
        </p:nvSpPr>
        <p:spPr>
          <a:xfrm>
            <a:off x="8229600" y="6172200"/>
            <a:ext cx="577402" cy="276999"/>
          </a:xfrm>
          <a:prstGeom prst="rect">
            <a:avLst/>
          </a:prstGeom>
          <a:noFill/>
        </p:spPr>
        <p:txBody>
          <a:bodyPr wrap="none" rtlCol="0">
            <a:spAutoFit/>
          </a:bodyPr>
          <a:lstStyle/>
          <a:p>
            <a:r>
              <a:rPr lang="en-US" sz="1200" dirty="0" smtClean="0"/>
              <a:t>13/15</a:t>
            </a:r>
            <a:endParaRPr lang="en-US"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References</a:t>
            </a:r>
            <a:endParaRPr lang="en-US" dirty="0"/>
          </a:p>
        </p:txBody>
      </p:sp>
      <p:sp>
        <p:nvSpPr>
          <p:cNvPr id="3" name="Content Placeholder 2"/>
          <p:cNvSpPr>
            <a:spLocks noGrp="1"/>
          </p:cNvSpPr>
          <p:nvPr>
            <p:ph idx="1"/>
          </p:nvPr>
        </p:nvSpPr>
        <p:spPr>
          <a:xfrm>
            <a:off x="457200" y="1371600"/>
            <a:ext cx="8305800" cy="4495800"/>
          </a:xfrm>
        </p:spPr>
        <p:txBody>
          <a:bodyPr>
            <a:normAutofit/>
          </a:bodyPr>
          <a:lstStyle/>
          <a:p>
            <a:endParaRPr lang="en-US" sz="2000" dirty="0" smtClean="0"/>
          </a:p>
          <a:p>
            <a:r>
              <a:rPr lang="en-US" sz="2000" dirty="0" err="1" smtClean="0"/>
              <a:t>Sudipto</a:t>
            </a:r>
            <a:r>
              <a:rPr lang="en-US" sz="2000" dirty="0" smtClean="0"/>
              <a:t> </a:t>
            </a:r>
            <a:r>
              <a:rPr lang="en-US" sz="2000" dirty="0" err="1" smtClean="0"/>
              <a:t>Guha</a:t>
            </a:r>
            <a:r>
              <a:rPr lang="en-US" sz="2000" dirty="0" smtClean="0"/>
              <a:t>, Rajeev </a:t>
            </a:r>
            <a:r>
              <a:rPr lang="en-US" sz="2000" dirty="0" err="1" smtClean="0"/>
              <a:t>Rastogi</a:t>
            </a:r>
            <a:r>
              <a:rPr lang="en-US" sz="2000" dirty="0" smtClean="0"/>
              <a:t>, </a:t>
            </a:r>
            <a:r>
              <a:rPr lang="en-US" sz="2000" dirty="0" err="1" smtClean="0"/>
              <a:t>Kyuseok</a:t>
            </a:r>
            <a:r>
              <a:rPr lang="en-US" sz="2000" dirty="0" smtClean="0"/>
              <a:t> Shim   </a:t>
            </a:r>
          </a:p>
          <a:p>
            <a:pPr>
              <a:buNone/>
            </a:pPr>
            <a:r>
              <a:rPr lang="en-US" sz="2000" dirty="0" smtClean="0"/>
              <a:t>	Cure: An Efficient Clustering Algorithm for Large Databases. </a:t>
            </a:r>
            <a:r>
              <a:rPr lang="en-US" sz="2000" dirty="0" err="1" smtClean="0"/>
              <a:t>InformationSystems</a:t>
            </a:r>
            <a:r>
              <a:rPr lang="en-US" sz="2000" dirty="0" smtClean="0"/>
              <a:t>, Volume 26, Number 1, March 2001</a:t>
            </a:r>
          </a:p>
          <a:p>
            <a:pPr>
              <a:buNone/>
            </a:pPr>
            <a:endParaRPr lang="en-US" sz="2000" dirty="0" smtClean="0"/>
          </a:p>
          <a:p>
            <a:endParaRPr lang="en-US" sz="2000" dirty="0" smtClean="0"/>
          </a:p>
        </p:txBody>
      </p:sp>
      <p:sp>
        <p:nvSpPr>
          <p:cNvPr id="4" name="TextBox 3"/>
          <p:cNvSpPr txBox="1"/>
          <p:nvPr/>
        </p:nvSpPr>
        <p:spPr>
          <a:xfrm>
            <a:off x="8229600" y="6172200"/>
            <a:ext cx="577402" cy="276999"/>
          </a:xfrm>
          <a:prstGeom prst="rect">
            <a:avLst/>
          </a:prstGeom>
          <a:noFill/>
        </p:spPr>
        <p:txBody>
          <a:bodyPr wrap="none" rtlCol="0">
            <a:spAutoFit/>
          </a:bodyPr>
          <a:lstStyle/>
          <a:p>
            <a:r>
              <a:rPr lang="en-US" sz="1200" dirty="0" smtClean="0"/>
              <a:t>14/15</a:t>
            </a:r>
            <a:endParaRPr 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183880" cy="670560"/>
          </a:xfrm>
        </p:spPr>
        <p:txBody>
          <a:bodyPr/>
          <a:lstStyle/>
          <a:p>
            <a:r>
              <a:rPr lang="en-US" dirty="0" smtClean="0"/>
              <a:t>Q&amp;A</a:t>
            </a:r>
            <a:endParaRPr lang="en-US" dirty="0"/>
          </a:p>
        </p:txBody>
      </p:sp>
      <p:sp>
        <p:nvSpPr>
          <p:cNvPr id="3" name="TextBox 2"/>
          <p:cNvSpPr txBox="1"/>
          <p:nvPr/>
        </p:nvSpPr>
        <p:spPr>
          <a:xfrm>
            <a:off x="8229600" y="6172200"/>
            <a:ext cx="577402" cy="276999"/>
          </a:xfrm>
          <a:prstGeom prst="rect">
            <a:avLst/>
          </a:prstGeom>
          <a:noFill/>
        </p:spPr>
        <p:txBody>
          <a:bodyPr wrap="none" rtlCol="0">
            <a:spAutoFit/>
          </a:bodyPr>
          <a:lstStyle/>
          <a:p>
            <a:r>
              <a:rPr lang="en-US" sz="1200" dirty="0" smtClean="0"/>
              <a:t>15/15</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sr-Latn-RS" dirty="0" smtClean="0"/>
              <a:t>Agenda</a:t>
            </a:r>
            <a:endParaRPr lang="en-US" dirty="0"/>
          </a:p>
        </p:txBody>
      </p:sp>
      <p:sp>
        <p:nvSpPr>
          <p:cNvPr id="3" name="Content Placeholder 2"/>
          <p:cNvSpPr>
            <a:spLocks noGrp="1"/>
          </p:cNvSpPr>
          <p:nvPr>
            <p:ph idx="1"/>
          </p:nvPr>
        </p:nvSpPr>
        <p:spPr>
          <a:xfrm>
            <a:off x="457200" y="1371600"/>
            <a:ext cx="8183880" cy="4495800"/>
          </a:xfrm>
        </p:spPr>
        <p:txBody>
          <a:bodyPr/>
          <a:lstStyle/>
          <a:p>
            <a:r>
              <a:rPr lang="sr-Latn-RS" dirty="0" smtClean="0"/>
              <a:t>Introduction</a:t>
            </a:r>
          </a:p>
          <a:p>
            <a:pPr>
              <a:buNone/>
            </a:pPr>
            <a:r>
              <a:rPr lang="sr-Latn-RS" dirty="0" smtClean="0"/>
              <a:t>	</a:t>
            </a:r>
            <a:r>
              <a:rPr lang="en-US" sz="2000" dirty="0" smtClean="0"/>
              <a:t>- About clustering</a:t>
            </a:r>
          </a:p>
          <a:p>
            <a:pPr>
              <a:buNone/>
            </a:pPr>
            <a:r>
              <a:rPr lang="en-US" sz="2000" dirty="0" smtClean="0"/>
              <a:t>	- Previous approaches</a:t>
            </a:r>
          </a:p>
          <a:p>
            <a:pPr>
              <a:buNone/>
            </a:pPr>
            <a:r>
              <a:rPr lang="en-US" sz="2000" dirty="0" smtClean="0"/>
              <a:t>	- Things to improve</a:t>
            </a:r>
          </a:p>
          <a:p>
            <a:r>
              <a:rPr lang="en-US" dirty="0" smtClean="0"/>
              <a:t>CURE algorithm</a:t>
            </a:r>
          </a:p>
          <a:p>
            <a:pPr>
              <a:buNone/>
            </a:pPr>
            <a:r>
              <a:rPr lang="en-US" sz="2000" dirty="0" smtClean="0"/>
              <a:t>	- Basic ideas</a:t>
            </a:r>
          </a:p>
          <a:p>
            <a:pPr>
              <a:buNone/>
            </a:pPr>
            <a:r>
              <a:rPr lang="en-US" sz="2000" dirty="0" smtClean="0"/>
              <a:t>	- Step by step</a:t>
            </a:r>
          </a:p>
          <a:p>
            <a:pPr>
              <a:buNone/>
            </a:pPr>
            <a:r>
              <a:rPr lang="en-US" sz="2000" dirty="0" smtClean="0"/>
              <a:t>	- Experimental results</a:t>
            </a:r>
          </a:p>
          <a:p>
            <a:r>
              <a:rPr lang="en-US" dirty="0" smtClean="0"/>
              <a:t>Conclusion</a:t>
            </a:r>
          </a:p>
          <a:p>
            <a:r>
              <a:rPr lang="en-US" dirty="0" smtClean="0"/>
              <a:t>Q&amp;A</a:t>
            </a:r>
            <a:endParaRPr lang="en-US" dirty="0"/>
          </a:p>
        </p:txBody>
      </p:sp>
      <p:sp>
        <p:nvSpPr>
          <p:cNvPr id="4" name="TextBox 3"/>
          <p:cNvSpPr txBox="1"/>
          <p:nvPr/>
        </p:nvSpPr>
        <p:spPr>
          <a:xfrm>
            <a:off x="8229600" y="6172200"/>
            <a:ext cx="494046" cy="276999"/>
          </a:xfrm>
          <a:prstGeom prst="rect">
            <a:avLst/>
          </a:prstGeom>
          <a:noFill/>
        </p:spPr>
        <p:txBody>
          <a:bodyPr wrap="none" rtlCol="0">
            <a:spAutoFit/>
          </a:bodyPr>
          <a:lstStyle/>
          <a:p>
            <a:r>
              <a:rPr lang="en-US" sz="1200" dirty="0" smtClean="0"/>
              <a:t>1/15</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Introduction</a:t>
            </a:r>
            <a:endParaRPr lang="en-US" dirty="0"/>
          </a:p>
        </p:txBody>
      </p:sp>
      <p:sp>
        <p:nvSpPr>
          <p:cNvPr id="3" name="Content Placeholder 2"/>
          <p:cNvSpPr>
            <a:spLocks noGrp="1"/>
          </p:cNvSpPr>
          <p:nvPr>
            <p:ph idx="1"/>
          </p:nvPr>
        </p:nvSpPr>
        <p:spPr>
          <a:xfrm>
            <a:off x="457200" y="1371600"/>
            <a:ext cx="8183880" cy="4495800"/>
          </a:xfrm>
        </p:spPr>
        <p:txBody>
          <a:bodyPr>
            <a:normAutofit lnSpcReduction="10000"/>
          </a:bodyPr>
          <a:lstStyle/>
          <a:p>
            <a:pPr>
              <a:buNone/>
            </a:pPr>
            <a:r>
              <a:rPr lang="en-US" dirty="0" smtClean="0"/>
              <a:t>About clustering</a:t>
            </a:r>
          </a:p>
          <a:p>
            <a:endParaRPr lang="en-US" dirty="0" smtClean="0"/>
          </a:p>
          <a:p>
            <a:r>
              <a:rPr lang="en-US" sz="2000" dirty="0" smtClean="0"/>
              <a:t>Classification of objects into different groups</a:t>
            </a:r>
          </a:p>
          <a:p>
            <a:pPr>
              <a:buNone/>
            </a:pPr>
            <a:endParaRPr lang="en-US" sz="2000" dirty="0" smtClean="0"/>
          </a:p>
          <a:p>
            <a:r>
              <a:rPr lang="en-US" sz="2000" dirty="0" smtClean="0"/>
              <a:t>Those who uses partitioning or hierarchical techniques</a:t>
            </a:r>
          </a:p>
          <a:p>
            <a:pPr>
              <a:buNone/>
            </a:pPr>
            <a:endParaRPr lang="en-US" sz="2000" dirty="0" smtClean="0"/>
          </a:p>
          <a:p>
            <a:r>
              <a:rPr lang="en-US" sz="2000" b="1" dirty="0" smtClean="0"/>
              <a:t>Partitioning </a:t>
            </a:r>
            <a:r>
              <a:rPr lang="en-US" sz="2000" dirty="0" smtClean="0"/>
              <a:t>- starts with one big cluster and downward step by step reaches the number of clusters we wanted</a:t>
            </a:r>
          </a:p>
          <a:p>
            <a:pPr>
              <a:buNone/>
            </a:pPr>
            <a:endParaRPr lang="en-US" sz="2000" dirty="0" smtClean="0"/>
          </a:p>
          <a:p>
            <a:r>
              <a:rPr lang="en-US" sz="2000" b="1" dirty="0" smtClean="0"/>
              <a:t>Hierarchical</a:t>
            </a:r>
            <a:r>
              <a:rPr lang="en-US" sz="2000" dirty="0" smtClean="0"/>
              <a:t> - starts with single point cluster and upward step by step merge cluster until desired number is reached</a:t>
            </a:r>
          </a:p>
          <a:p>
            <a:pPr>
              <a:buNone/>
            </a:pPr>
            <a:endParaRPr lang="en-US" sz="2000" dirty="0" smtClean="0"/>
          </a:p>
          <a:p>
            <a:r>
              <a:rPr lang="en-US" sz="2000" dirty="0" smtClean="0"/>
              <a:t>The second technique is used in this work</a:t>
            </a:r>
            <a:endParaRPr lang="en-US" sz="2000" dirty="0"/>
          </a:p>
        </p:txBody>
      </p:sp>
      <p:sp>
        <p:nvSpPr>
          <p:cNvPr id="4" name="TextBox 3"/>
          <p:cNvSpPr txBox="1"/>
          <p:nvPr/>
        </p:nvSpPr>
        <p:spPr>
          <a:xfrm>
            <a:off x="8229600" y="6172200"/>
            <a:ext cx="494046" cy="276999"/>
          </a:xfrm>
          <a:prstGeom prst="rect">
            <a:avLst/>
          </a:prstGeom>
          <a:noFill/>
        </p:spPr>
        <p:txBody>
          <a:bodyPr wrap="none" rtlCol="0">
            <a:spAutoFit/>
          </a:bodyPr>
          <a:lstStyle/>
          <a:p>
            <a:r>
              <a:rPr lang="en-US" sz="1200" dirty="0" smtClean="0"/>
              <a:t>2/15</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Introduction</a:t>
            </a:r>
            <a:endParaRPr lang="en-US" dirty="0"/>
          </a:p>
        </p:txBody>
      </p:sp>
      <p:sp>
        <p:nvSpPr>
          <p:cNvPr id="3" name="Content Placeholder 2"/>
          <p:cNvSpPr>
            <a:spLocks noGrp="1"/>
          </p:cNvSpPr>
          <p:nvPr>
            <p:ph idx="1"/>
          </p:nvPr>
        </p:nvSpPr>
        <p:spPr>
          <a:xfrm>
            <a:off x="457200" y="1371600"/>
            <a:ext cx="8183880" cy="4495800"/>
          </a:xfrm>
        </p:spPr>
        <p:txBody>
          <a:bodyPr>
            <a:normAutofit/>
          </a:bodyPr>
          <a:lstStyle/>
          <a:p>
            <a:pPr>
              <a:buNone/>
            </a:pPr>
            <a:r>
              <a:rPr lang="en-US" dirty="0" smtClean="0"/>
              <a:t>Previous approaches</a:t>
            </a:r>
          </a:p>
          <a:p>
            <a:pPr>
              <a:buNone/>
            </a:pPr>
            <a:endParaRPr lang="en-US" dirty="0" smtClean="0"/>
          </a:p>
          <a:p>
            <a:r>
              <a:rPr lang="en-US" sz="2000" b="1" dirty="0" smtClean="0"/>
              <a:t>All-points approach</a:t>
            </a:r>
          </a:p>
          <a:p>
            <a:r>
              <a:rPr lang="en-US" sz="2000" dirty="0" smtClean="0"/>
              <a:t>Any point in the cluster is representative of the cluster</a:t>
            </a:r>
          </a:p>
          <a:p>
            <a:endParaRPr lang="en-US" sz="2000" dirty="0" smtClean="0"/>
          </a:p>
          <a:p>
            <a:pPr>
              <a:buNone/>
            </a:pPr>
            <a:endParaRPr lang="en-US" sz="2000" dirty="0" smtClean="0"/>
          </a:p>
          <a:p>
            <a:pPr>
              <a:buNone/>
            </a:pPr>
            <a:r>
              <a:rPr lang="en-US" sz="2000" dirty="0" smtClean="0"/>
              <a:t>   where </a:t>
            </a:r>
            <a:r>
              <a:rPr lang="en-US" sz="2000" dirty="0" err="1" smtClean="0"/>
              <a:t>d</a:t>
            </a:r>
            <a:r>
              <a:rPr lang="en-US" sz="2000" baseline="-25000" dirty="0" err="1" smtClean="0"/>
              <a:t>min</a:t>
            </a:r>
            <a:r>
              <a:rPr lang="en-US" sz="2000" dirty="0" smtClean="0"/>
              <a:t> stands for minimum distance between two points of a pair of clusters</a:t>
            </a:r>
          </a:p>
          <a:p>
            <a:pPr>
              <a:buNone/>
            </a:pPr>
            <a:endParaRPr lang="en-US" dirty="0" smtClean="0"/>
          </a:p>
          <a:p>
            <a:pPr>
              <a:buNone/>
            </a:pPr>
            <a:endParaRPr lang="en-US" dirty="0" smtClean="0"/>
          </a:p>
        </p:txBody>
      </p:sp>
      <p:sp>
        <p:nvSpPr>
          <p:cNvPr id="5" name="Text Box 6"/>
          <p:cNvSpPr txBox="1">
            <a:spLocks noChangeArrowheads="1"/>
          </p:cNvSpPr>
          <p:nvPr/>
        </p:nvSpPr>
        <p:spPr bwMode="auto">
          <a:xfrm>
            <a:off x="685800" y="3200400"/>
            <a:ext cx="7772400" cy="400110"/>
          </a:xfrm>
          <a:prstGeom prst="rect">
            <a:avLst/>
          </a:prstGeom>
          <a:noFill/>
          <a:ln w="9525">
            <a:noFill/>
            <a:miter lim="800000"/>
            <a:headEnd/>
            <a:tailEnd/>
          </a:ln>
          <a:effectLst/>
        </p:spPr>
        <p:txBody>
          <a:bodyPr>
            <a:spAutoFit/>
          </a:bodyPr>
          <a:lstStyle/>
          <a:p>
            <a:pPr algn="ctr"/>
            <a:r>
              <a:rPr lang="en-US" sz="2000" dirty="0" err="1"/>
              <a:t>d</a:t>
            </a:r>
            <a:r>
              <a:rPr lang="en-US" sz="2000" baseline="-25000" dirty="0" err="1"/>
              <a:t>min</a:t>
            </a:r>
            <a:r>
              <a:rPr lang="en-US" sz="2000" dirty="0"/>
              <a:t>(C</a:t>
            </a:r>
            <a:r>
              <a:rPr lang="en-US" sz="2000" baseline="-25000" dirty="0"/>
              <a:t>a</a:t>
            </a:r>
            <a:r>
              <a:rPr lang="en-US" sz="2000" dirty="0"/>
              <a:t>, </a:t>
            </a:r>
            <a:r>
              <a:rPr lang="en-US" sz="2000" dirty="0" err="1"/>
              <a:t>C</a:t>
            </a:r>
            <a:r>
              <a:rPr lang="en-US" sz="2000" baseline="-25000" dirty="0" err="1"/>
              <a:t>b</a:t>
            </a:r>
            <a:r>
              <a:rPr lang="en-US" sz="2000" dirty="0"/>
              <a:t>) = minimum( || </a:t>
            </a:r>
            <a:r>
              <a:rPr lang="en-US" sz="2000" dirty="0" err="1"/>
              <a:t>p</a:t>
            </a:r>
            <a:r>
              <a:rPr lang="en-US" sz="2000" baseline="-25000" dirty="0" err="1"/>
              <a:t>a,i</a:t>
            </a:r>
            <a:r>
              <a:rPr lang="en-US" sz="2000" dirty="0"/>
              <a:t> – </a:t>
            </a:r>
            <a:r>
              <a:rPr lang="en-US" sz="2000" dirty="0" err="1"/>
              <a:t>p</a:t>
            </a:r>
            <a:r>
              <a:rPr lang="en-US" sz="2000" baseline="-25000" dirty="0" err="1"/>
              <a:t>b,j</a:t>
            </a:r>
            <a:r>
              <a:rPr lang="en-US" sz="2000" dirty="0"/>
              <a:t> || )</a:t>
            </a:r>
          </a:p>
        </p:txBody>
      </p:sp>
      <p:pic>
        <p:nvPicPr>
          <p:cNvPr id="1026" name="Picture 2" descr="C:\Users\Ugljesa\Desktop\all-points.jpg"/>
          <p:cNvPicPr>
            <a:picLocks noChangeAspect="1" noChangeArrowheads="1"/>
          </p:cNvPicPr>
          <p:nvPr/>
        </p:nvPicPr>
        <p:blipFill>
          <a:blip r:embed="rId3"/>
          <a:srcRect/>
          <a:stretch>
            <a:fillRect/>
          </a:stretch>
        </p:blipFill>
        <p:spPr bwMode="auto">
          <a:xfrm>
            <a:off x="2209800" y="4510191"/>
            <a:ext cx="4953000" cy="1433409"/>
          </a:xfrm>
          <a:prstGeom prst="rect">
            <a:avLst/>
          </a:prstGeom>
          <a:noFill/>
        </p:spPr>
      </p:pic>
      <p:sp>
        <p:nvSpPr>
          <p:cNvPr id="6" name="TextBox 5"/>
          <p:cNvSpPr txBox="1"/>
          <p:nvPr/>
        </p:nvSpPr>
        <p:spPr>
          <a:xfrm>
            <a:off x="8229600" y="6172200"/>
            <a:ext cx="494046" cy="276999"/>
          </a:xfrm>
          <a:prstGeom prst="rect">
            <a:avLst/>
          </a:prstGeom>
          <a:noFill/>
        </p:spPr>
        <p:txBody>
          <a:bodyPr wrap="none" rtlCol="0">
            <a:spAutoFit/>
          </a:bodyPr>
          <a:lstStyle/>
          <a:p>
            <a:r>
              <a:rPr lang="en-US" sz="1200" dirty="0" smtClean="0"/>
              <a:t>3/15</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Introduction</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pPr>
              <a:buNone/>
            </a:pPr>
            <a:r>
              <a:rPr lang="en-US" dirty="0" smtClean="0"/>
              <a:t>Previous approaches</a:t>
            </a:r>
          </a:p>
          <a:p>
            <a:pPr>
              <a:buNone/>
            </a:pPr>
            <a:endParaRPr lang="en-US" dirty="0" smtClean="0"/>
          </a:p>
          <a:p>
            <a:r>
              <a:rPr lang="en-US" sz="2000" b="1" dirty="0" err="1" smtClean="0"/>
              <a:t>Centroid</a:t>
            </a:r>
            <a:r>
              <a:rPr lang="en-US" sz="2000" b="1" dirty="0" smtClean="0"/>
              <a:t>-based approach</a:t>
            </a:r>
          </a:p>
          <a:p>
            <a:r>
              <a:rPr lang="en-US" altLang="zh-CN" sz="2000" dirty="0" smtClean="0"/>
              <a:t>Considers one point as representative of a cluster - </a:t>
            </a:r>
            <a:r>
              <a:rPr lang="en-US" altLang="zh-CN" sz="2000" dirty="0" err="1" smtClean="0"/>
              <a:t>centroid</a:t>
            </a:r>
            <a:endParaRPr lang="en-US" altLang="zh-CN" sz="2000" dirty="0" smtClean="0"/>
          </a:p>
          <a:p>
            <a:endParaRPr lang="en-US" sz="2000" dirty="0" smtClean="0"/>
          </a:p>
          <a:p>
            <a:endParaRPr lang="en-US" sz="2000" dirty="0" smtClean="0"/>
          </a:p>
          <a:p>
            <a:pPr>
              <a:buNone/>
            </a:pPr>
            <a:r>
              <a:rPr lang="en-US" sz="2000" dirty="0" smtClean="0"/>
              <a:t>    where </a:t>
            </a:r>
            <a:r>
              <a:rPr lang="en-US" sz="2000" dirty="0" err="1" smtClean="0"/>
              <a:t>d</a:t>
            </a:r>
            <a:r>
              <a:rPr lang="en-US" sz="2000" baseline="-25000" dirty="0" err="1" smtClean="0"/>
              <a:t>mean</a:t>
            </a:r>
            <a:r>
              <a:rPr lang="en-US" sz="2000" dirty="0" smtClean="0"/>
              <a:t> stands for a distance between two </a:t>
            </a:r>
            <a:r>
              <a:rPr lang="en-US" sz="2000" dirty="0" err="1" smtClean="0"/>
              <a:t>centroids</a:t>
            </a:r>
            <a:r>
              <a:rPr lang="en-US" sz="2000" dirty="0" smtClean="0"/>
              <a:t> </a:t>
            </a:r>
          </a:p>
          <a:p>
            <a:pPr>
              <a:buNone/>
            </a:pPr>
            <a:endParaRPr lang="en-US" dirty="0" smtClean="0"/>
          </a:p>
          <a:p>
            <a:pPr>
              <a:buNone/>
            </a:pPr>
            <a:endParaRPr lang="en-US" sz="2000" dirty="0" smtClean="0"/>
          </a:p>
          <a:p>
            <a:pPr>
              <a:buNone/>
            </a:pPr>
            <a:endParaRPr lang="en-US" sz="2000" dirty="0" smtClean="0"/>
          </a:p>
        </p:txBody>
      </p:sp>
      <p:sp>
        <p:nvSpPr>
          <p:cNvPr id="6" name="Text Box 13"/>
          <p:cNvSpPr txBox="1">
            <a:spLocks noChangeArrowheads="1"/>
          </p:cNvSpPr>
          <p:nvPr/>
        </p:nvSpPr>
        <p:spPr bwMode="auto">
          <a:xfrm>
            <a:off x="609600" y="3276600"/>
            <a:ext cx="7924800" cy="400110"/>
          </a:xfrm>
          <a:prstGeom prst="rect">
            <a:avLst/>
          </a:prstGeom>
          <a:noFill/>
          <a:ln w="9525">
            <a:noFill/>
            <a:miter lim="800000"/>
            <a:headEnd/>
            <a:tailEnd/>
          </a:ln>
          <a:effectLst/>
        </p:spPr>
        <p:txBody>
          <a:bodyPr>
            <a:spAutoFit/>
          </a:bodyPr>
          <a:lstStyle/>
          <a:p>
            <a:pPr algn="ctr"/>
            <a:r>
              <a:rPr lang="en-US" sz="2000" dirty="0" err="1"/>
              <a:t>d</a:t>
            </a:r>
            <a:r>
              <a:rPr lang="en-US" sz="2000" baseline="-25000" dirty="0" err="1"/>
              <a:t>mean</a:t>
            </a:r>
            <a:r>
              <a:rPr lang="en-US" sz="2000" dirty="0"/>
              <a:t>(C</a:t>
            </a:r>
            <a:r>
              <a:rPr lang="en-US" sz="2000" baseline="-25000" dirty="0"/>
              <a:t>a</a:t>
            </a:r>
            <a:r>
              <a:rPr lang="en-US" sz="2000" dirty="0"/>
              <a:t>, </a:t>
            </a:r>
            <a:r>
              <a:rPr lang="en-US" sz="2000" dirty="0" err="1"/>
              <a:t>C</a:t>
            </a:r>
            <a:r>
              <a:rPr lang="en-US" sz="2000" baseline="-25000" dirty="0" err="1"/>
              <a:t>b</a:t>
            </a:r>
            <a:r>
              <a:rPr lang="en-US" sz="2000" dirty="0"/>
              <a:t>) = || m</a:t>
            </a:r>
            <a:r>
              <a:rPr lang="en-US" sz="2000" baseline="-25000" dirty="0"/>
              <a:t>a</a:t>
            </a:r>
            <a:r>
              <a:rPr lang="en-US" sz="2000" dirty="0"/>
              <a:t> – </a:t>
            </a:r>
            <a:r>
              <a:rPr lang="en-US" sz="2000" dirty="0" err="1"/>
              <a:t>m</a:t>
            </a:r>
            <a:r>
              <a:rPr lang="en-US" sz="2000" baseline="-25000" dirty="0" err="1"/>
              <a:t>b</a:t>
            </a:r>
            <a:r>
              <a:rPr lang="en-US" sz="2000" dirty="0"/>
              <a:t> ||</a:t>
            </a:r>
          </a:p>
        </p:txBody>
      </p:sp>
      <p:pic>
        <p:nvPicPr>
          <p:cNvPr id="2050" name="Picture 2" descr="C:\Users\Ugljesa\Desktop\cenroid.jpg"/>
          <p:cNvPicPr>
            <a:picLocks noChangeAspect="1" noChangeArrowheads="1"/>
          </p:cNvPicPr>
          <p:nvPr/>
        </p:nvPicPr>
        <p:blipFill>
          <a:blip r:embed="rId3"/>
          <a:srcRect/>
          <a:stretch>
            <a:fillRect/>
          </a:stretch>
        </p:blipFill>
        <p:spPr bwMode="auto">
          <a:xfrm>
            <a:off x="2133600" y="4504845"/>
            <a:ext cx="5106988" cy="1438755"/>
          </a:xfrm>
          <a:prstGeom prst="rect">
            <a:avLst/>
          </a:prstGeom>
          <a:noFill/>
        </p:spPr>
      </p:pic>
      <p:sp>
        <p:nvSpPr>
          <p:cNvPr id="7" name="TextBox 6"/>
          <p:cNvSpPr txBox="1"/>
          <p:nvPr/>
        </p:nvSpPr>
        <p:spPr>
          <a:xfrm>
            <a:off x="8229600" y="6172200"/>
            <a:ext cx="494046" cy="276999"/>
          </a:xfrm>
          <a:prstGeom prst="rect">
            <a:avLst/>
          </a:prstGeom>
          <a:noFill/>
        </p:spPr>
        <p:txBody>
          <a:bodyPr wrap="none" rtlCol="0">
            <a:spAutoFit/>
          </a:bodyPr>
          <a:lstStyle/>
          <a:p>
            <a:r>
              <a:rPr lang="en-US" sz="1200" dirty="0" smtClean="0"/>
              <a:t>4/15</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Introduction</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pPr>
              <a:buNone/>
            </a:pPr>
            <a:r>
              <a:rPr lang="en-US" dirty="0" smtClean="0"/>
              <a:t>Things to improve</a:t>
            </a:r>
          </a:p>
          <a:p>
            <a:pPr>
              <a:buNone/>
            </a:pPr>
            <a:endParaRPr lang="en-US" dirty="0" smtClean="0"/>
          </a:p>
          <a:p>
            <a:r>
              <a:rPr lang="en-US" sz="2000" dirty="0" smtClean="0"/>
              <a:t>Hierarchical models are typically fast and efficient </a:t>
            </a:r>
          </a:p>
          <a:p>
            <a:r>
              <a:rPr lang="en-US" sz="2000" dirty="0" smtClean="0"/>
              <a:t>As a result they are also popular</a:t>
            </a:r>
          </a:p>
          <a:p>
            <a:endParaRPr lang="en-US" sz="2000" dirty="0" smtClean="0"/>
          </a:p>
          <a:p>
            <a:pPr>
              <a:buNone/>
            </a:pPr>
            <a:endParaRPr lang="en-US" sz="2000" dirty="0" smtClean="0"/>
          </a:p>
          <a:p>
            <a:r>
              <a:rPr lang="en-US" sz="2000" dirty="0" smtClean="0"/>
              <a:t>Some disadvantages of traditional clustering algorithms:</a:t>
            </a:r>
          </a:p>
          <a:p>
            <a:pPr>
              <a:buNone/>
            </a:pPr>
            <a:r>
              <a:rPr lang="en-US" sz="2000" dirty="0" smtClean="0"/>
              <a:t>	- favor clusters approximating spherical shapes</a:t>
            </a:r>
          </a:p>
          <a:p>
            <a:pPr>
              <a:buNone/>
            </a:pPr>
            <a:r>
              <a:rPr lang="en-US" sz="2000" dirty="0" smtClean="0"/>
              <a:t>	- similar sizes</a:t>
            </a:r>
          </a:p>
          <a:p>
            <a:pPr>
              <a:buNone/>
            </a:pPr>
            <a:r>
              <a:rPr lang="en-US" sz="2000" dirty="0" smtClean="0"/>
              <a:t>	- poor at handling outliers</a:t>
            </a:r>
          </a:p>
          <a:p>
            <a:endParaRPr lang="en-US" sz="2000" dirty="0" smtClean="0"/>
          </a:p>
          <a:p>
            <a:pPr>
              <a:buNone/>
            </a:pPr>
            <a:endParaRPr lang="en-US" dirty="0" smtClean="0"/>
          </a:p>
          <a:p>
            <a:pPr>
              <a:buNone/>
            </a:pPr>
            <a:endParaRPr lang="en-US" sz="2000" dirty="0" smtClean="0"/>
          </a:p>
          <a:p>
            <a:pPr>
              <a:buNone/>
            </a:pPr>
            <a:endParaRPr lang="en-US" sz="2000" dirty="0" smtClean="0"/>
          </a:p>
        </p:txBody>
      </p:sp>
      <p:sp>
        <p:nvSpPr>
          <p:cNvPr id="4" name="TextBox 3"/>
          <p:cNvSpPr txBox="1"/>
          <p:nvPr/>
        </p:nvSpPr>
        <p:spPr>
          <a:xfrm>
            <a:off x="8229600" y="6172200"/>
            <a:ext cx="494046" cy="276999"/>
          </a:xfrm>
          <a:prstGeom prst="rect">
            <a:avLst/>
          </a:prstGeom>
          <a:noFill/>
        </p:spPr>
        <p:txBody>
          <a:bodyPr wrap="none" rtlCol="0">
            <a:spAutoFit/>
          </a:bodyPr>
          <a:lstStyle/>
          <a:p>
            <a:r>
              <a:rPr lang="en-US" sz="1200" dirty="0" smtClean="0"/>
              <a:t>5/15</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CURE algorithm</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pPr>
              <a:buNone/>
            </a:pPr>
            <a:r>
              <a:rPr lang="en-US" dirty="0" smtClean="0"/>
              <a:t>Basic ideas</a:t>
            </a:r>
          </a:p>
          <a:p>
            <a:pPr>
              <a:buNone/>
            </a:pPr>
            <a:endParaRPr lang="en-US" dirty="0" smtClean="0"/>
          </a:p>
          <a:p>
            <a:r>
              <a:rPr lang="en-US" sz="2000" dirty="0" smtClean="0"/>
              <a:t>Introduce balance between </a:t>
            </a:r>
            <a:r>
              <a:rPr lang="en-US" sz="2000" dirty="0" err="1" smtClean="0"/>
              <a:t>centroid</a:t>
            </a:r>
            <a:r>
              <a:rPr lang="en-US" sz="2000" dirty="0" smtClean="0"/>
              <a:t> and all-points techniques</a:t>
            </a:r>
          </a:p>
          <a:p>
            <a:pPr>
              <a:buNone/>
            </a:pPr>
            <a:endParaRPr lang="en-US" sz="2000" dirty="0" smtClean="0"/>
          </a:p>
          <a:p>
            <a:r>
              <a:rPr lang="en-US" sz="2000" dirty="0" smtClean="0"/>
              <a:t>Presents a hybrid of the two</a:t>
            </a:r>
          </a:p>
          <a:p>
            <a:endParaRPr lang="en-US" sz="2000" dirty="0" smtClean="0"/>
          </a:p>
          <a:p>
            <a:r>
              <a:rPr lang="en-US" sz="2000" dirty="0" smtClean="0"/>
              <a:t>Pre-defined number of representative points</a:t>
            </a:r>
          </a:p>
          <a:p>
            <a:endParaRPr lang="en-US" sz="2000" dirty="0" smtClean="0"/>
          </a:p>
          <a:p>
            <a:r>
              <a:rPr lang="en-US" sz="2000" dirty="0" smtClean="0"/>
              <a:t>Shrinking them by factor </a:t>
            </a:r>
            <a:r>
              <a:rPr lang="el-GR" sz="2000" b="1" dirty="0" smtClean="0"/>
              <a:t>α</a:t>
            </a:r>
            <a:endParaRPr lang="en-US" sz="2000" b="1" dirty="0" smtClean="0"/>
          </a:p>
          <a:p>
            <a:endParaRPr lang="en-US" sz="2400" dirty="0" smtClean="0"/>
          </a:p>
          <a:p>
            <a:pPr>
              <a:buNone/>
            </a:pPr>
            <a:endParaRPr lang="en-US" sz="2000" dirty="0" smtClean="0"/>
          </a:p>
          <a:p>
            <a:pPr>
              <a:buNone/>
            </a:pPr>
            <a:endParaRPr lang="en-US" dirty="0" smtClean="0"/>
          </a:p>
          <a:p>
            <a:pPr>
              <a:buNone/>
            </a:pPr>
            <a:endParaRPr lang="en-US" sz="2000" dirty="0" smtClean="0"/>
          </a:p>
          <a:p>
            <a:pPr>
              <a:buNone/>
            </a:pPr>
            <a:endParaRPr lang="en-US" sz="2000" dirty="0" smtClean="0"/>
          </a:p>
        </p:txBody>
      </p:sp>
      <p:sp>
        <p:nvSpPr>
          <p:cNvPr id="4" name="TextBox 3"/>
          <p:cNvSpPr txBox="1"/>
          <p:nvPr/>
        </p:nvSpPr>
        <p:spPr>
          <a:xfrm>
            <a:off x="8229600" y="6172200"/>
            <a:ext cx="494046" cy="276999"/>
          </a:xfrm>
          <a:prstGeom prst="rect">
            <a:avLst/>
          </a:prstGeom>
          <a:noFill/>
        </p:spPr>
        <p:txBody>
          <a:bodyPr wrap="none" rtlCol="0">
            <a:spAutoFit/>
          </a:bodyPr>
          <a:lstStyle/>
          <a:p>
            <a:r>
              <a:rPr lang="en-US" sz="1200" dirty="0" smtClean="0"/>
              <a:t>6/15</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CURE algorithm</a:t>
            </a:r>
            <a:endParaRPr lang="en-US" dirty="0"/>
          </a:p>
        </p:txBody>
      </p:sp>
      <p:sp>
        <p:nvSpPr>
          <p:cNvPr id="3" name="Content Placeholder 2"/>
          <p:cNvSpPr>
            <a:spLocks noGrp="1"/>
          </p:cNvSpPr>
          <p:nvPr>
            <p:ph idx="1"/>
          </p:nvPr>
        </p:nvSpPr>
        <p:spPr>
          <a:xfrm>
            <a:off x="457200" y="1371600"/>
            <a:ext cx="8229600" cy="4495800"/>
          </a:xfrm>
        </p:spPr>
        <p:txBody>
          <a:bodyPr>
            <a:normAutofit lnSpcReduction="10000"/>
          </a:bodyPr>
          <a:lstStyle/>
          <a:p>
            <a:pPr>
              <a:buNone/>
            </a:pPr>
            <a:r>
              <a:rPr lang="en-US" dirty="0" smtClean="0"/>
              <a:t>Step by step</a:t>
            </a:r>
          </a:p>
          <a:p>
            <a:pPr>
              <a:buNone/>
            </a:pPr>
            <a:endParaRPr lang="en-US" dirty="0" smtClean="0"/>
          </a:p>
          <a:p>
            <a:pPr>
              <a:lnSpc>
                <a:spcPct val="90000"/>
              </a:lnSpc>
            </a:pPr>
            <a:r>
              <a:rPr lang="en-US" altLang="zh-CN" sz="2000" dirty="0" smtClean="0"/>
              <a:t>For each cluster, </a:t>
            </a:r>
            <a:r>
              <a:rPr lang="en-US" altLang="zh-CN" sz="2000" b="1" dirty="0" smtClean="0"/>
              <a:t>c</a:t>
            </a:r>
            <a:r>
              <a:rPr lang="en-US" altLang="zh-CN" sz="2000" dirty="0" smtClean="0"/>
              <a:t> well scattered points within the cluster are chosen, and then shrinking them toward the mean of the cluster by a fraction </a:t>
            </a:r>
            <a:r>
              <a:rPr lang="el-GR" altLang="zh-CN" sz="2000" b="1" dirty="0" smtClean="0"/>
              <a:t>α</a:t>
            </a:r>
            <a:endParaRPr lang="en-US" altLang="zh-CN" sz="2000" b="1" dirty="0" smtClean="0"/>
          </a:p>
          <a:p>
            <a:pPr>
              <a:lnSpc>
                <a:spcPct val="90000"/>
              </a:lnSpc>
              <a:buNone/>
            </a:pPr>
            <a:endParaRPr lang="en-US" altLang="zh-CN" sz="2000" dirty="0" smtClean="0"/>
          </a:p>
          <a:p>
            <a:pPr>
              <a:lnSpc>
                <a:spcPct val="90000"/>
              </a:lnSpc>
            </a:pPr>
            <a:r>
              <a:rPr lang="en-US" altLang="zh-CN" sz="2000" dirty="0" smtClean="0"/>
              <a:t>The distance between two clusters is then the distance between the closest pair of representative points from each cluster. </a:t>
            </a:r>
          </a:p>
          <a:p>
            <a:pPr>
              <a:lnSpc>
                <a:spcPct val="90000"/>
              </a:lnSpc>
              <a:buNone/>
            </a:pPr>
            <a:endParaRPr lang="en-US" altLang="zh-CN" sz="2000" dirty="0" smtClean="0"/>
          </a:p>
          <a:p>
            <a:pPr>
              <a:lnSpc>
                <a:spcPct val="90000"/>
              </a:lnSpc>
            </a:pPr>
            <a:r>
              <a:rPr lang="en-US" altLang="zh-CN" sz="2000" dirty="0" smtClean="0"/>
              <a:t>The </a:t>
            </a:r>
            <a:r>
              <a:rPr lang="en-US" altLang="zh-CN" sz="2000" b="1" dirty="0" smtClean="0"/>
              <a:t>c</a:t>
            </a:r>
            <a:r>
              <a:rPr lang="en-US" altLang="zh-CN" sz="2000" dirty="0" smtClean="0"/>
              <a:t> representative points attempt to capture the physical shape and geometry of the cluster. Shrinking the scattered points toward the mean gets rid of surface abnormalities and decrease the effects of outliers.</a:t>
            </a:r>
          </a:p>
          <a:p>
            <a:endParaRPr lang="en-US" sz="2000" dirty="0" smtClean="0"/>
          </a:p>
          <a:p>
            <a:pPr>
              <a:buNone/>
            </a:pPr>
            <a:endParaRPr lang="en-US" dirty="0" smtClean="0"/>
          </a:p>
          <a:p>
            <a:pPr>
              <a:buNone/>
            </a:pPr>
            <a:endParaRPr lang="en-US" sz="2000" dirty="0" smtClean="0"/>
          </a:p>
          <a:p>
            <a:pPr>
              <a:buNone/>
            </a:pPr>
            <a:endParaRPr lang="en-US" sz="2000" dirty="0" smtClean="0"/>
          </a:p>
        </p:txBody>
      </p:sp>
      <p:sp>
        <p:nvSpPr>
          <p:cNvPr id="4" name="TextBox 3"/>
          <p:cNvSpPr txBox="1"/>
          <p:nvPr/>
        </p:nvSpPr>
        <p:spPr>
          <a:xfrm>
            <a:off x="8229600" y="6172200"/>
            <a:ext cx="494046" cy="276999"/>
          </a:xfrm>
          <a:prstGeom prst="rect">
            <a:avLst/>
          </a:prstGeom>
          <a:noFill/>
        </p:spPr>
        <p:txBody>
          <a:bodyPr wrap="none" rtlCol="0">
            <a:spAutoFit/>
          </a:bodyPr>
          <a:lstStyle/>
          <a:p>
            <a:r>
              <a:rPr lang="en-US" sz="1200" dirty="0" smtClean="0"/>
              <a:t>7/15</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0560"/>
          </a:xfrm>
        </p:spPr>
        <p:txBody>
          <a:bodyPr/>
          <a:lstStyle/>
          <a:p>
            <a:r>
              <a:rPr lang="en-US" dirty="0" smtClean="0"/>
              <a:t>CURE algorithm</a:t>
            </a:r>
            <a:endParaRPr lang="en-US" dirty="0"/>
          </a:p>
        </p:txBody>
      </p:sp>
      <p:sp>
        <p:nvSpPr>
          <p:cNvPr id="3" name="Content Placeholder 2"/>
          <p:cNvSpPr>
            <a:spLocks noGrp="1"/>
          </p:cNvSpPr>
          <p:nvPr>
            <p:ph idx="1"/>
          </p:nvPr>
        </p:nvSpPr>
        <p:spPr>
          <a:xfrm>
            <a:off x="457200" y="1371600"/>
            <a:ext cx="8229600" cy="4495800"/>
          </a:xfrm>
        </p:spPr>
        <p:txBody>
          <a:bodyPr>
            <a:normAutofit/>
          </a:bodyPr>
          <a:lstStyle/>
          <a:p>
            <a:pPr>
              <a:buNone/>
            </a:pPr>
            <a:r>
              <a:rPr lang="en-US" dirty="0" smtClean="0"/>
              <a:t>Step by step</a:t>
            </a:r>
          </a:p>
          <a:p>
            <a:pPr>
              <a:buNone/>
            </a:pPr>
            <a:endParaRPr lang="en-US" dirty="0" smtClean="0"/>
          </a:p>
          <a:p>
            <a:endParaRPr lang="en-US" sz="2000" dirty="0" smtClean="0"/>
          </a:p>
          <a:p>
            <a:pPr>
              <a:buNone/>
            </a:pPr>
            <a:endParaRPr lang="en-US" dirty="0" smtClean="0"/>
          </a:p>
          <a:p>
            <a:pPr>
              <a:buNone/>
            </a:pPr>
            <a:endParaRPr lang="en-US" sz="2000" dirty="0" smtClean="0"/>
          </a:p>
          <a:p>
            <a:pPr>
              <a:buNone/>
            </a:pPr>
            <a:endParaRPr lang="en-US" sz="2000" dirty="0" smtClean="0"/>
          </a:p>
        </p:txBody>
      </p:sp>
      <p:pic>
        <p:nvPicPr>
          <p:cNvPr id="4" name="Picture 5" descr="3"/>
          <p:cNvPicPr>
            <a:picLocks noChangeAspect="1" noChangeArrowheads="1"/>
          </p:cNvPicPr>
          <p:nvPr/>
        </p:nvPicPr>
        <p:blipFill>
          <a:blip r:embed="rId3"/>
          <a:srcRect/>
          <a:stretch>
            <a:fillRect/>
          </a:stretch>
        </p:blipFill>
        <p:spPr bwMode="auto">
          <a:xfrm>
            <a:off x="1676400" y="4110037"/>
            <a:ext cx="1905000" cy="1071563"/>
          </a:xfrm>
          <a:prstGeom prst="rect">
            <a:avLst/>
          </a:prstGeom>
          <a:noFill/>
        </p:spPr>
      </p:pic>
      <p:pic>
        <p:nvPicPr>
          <p:cNvPr id="5" name="Picture 6" descr="4"/>
          <p:cNvPicPr>
            <a:picLocks noChangeAspect="1" noChangeArrowheads="1"/>
          </p:cNvPicPr>
          <p:nvPr/>
        </p:nvPicPr>
        <p:blipFill>
          <a:blip r:embed="rId4"/>
          <a:srcRect/>
          <a:stretch>
            <a:fillRect/>
          </a:stretch>
        </p:blipFill>
        <p:spPr bwMode="auto">
          <a:xfrm>
            <a:off x="5173133" y="4105275"/>
            <a:ext cx="1913467" cy="1076325"/>
          </a:xfrm>
          <a:prstGeom prst="rect">
            <a:avLst/>
          </a:prstGeom>
          <a:noFill/>
        </p:spPr>
      </p:pic>
      <p:pic>
        <p:nvPicPr>
          <p:cNvPr id="6" name="Picture 7" descr="1"/>
          <p:cNvPicPr>
            <a:picLocks noChangeAspect="1" noChangeArrowheads="1"/>
          </p:cNvPicPr>
          <p:nvPr/>
        </p:nvPicPr>
        <p:blipFill>
          <a:blip r:embed="rId5"/>
          <a:srcRect/>
          <a:stretch>
            <a:fillRect/>
          </a:stretch>
        </p:blipFill>
        <p:spPr bwMode="auto">
          <a:xfrm>
            <a:off x="1676400" y="2171700"/>
            <a:ext cx="1905000" cy="1071563"/>
          </a:xfrm>
          <a:prstGeom prst="rect">
            <a:avLst/>
          </a:prstGeom>
          <a:noFill/>
        </p:spPr>
      </p:pic>
      <p:pic>
        <p:nvPicPr>
          <p:cNvPr id="7" name="Picture 8" descr="2"/>
          <p:cNvPicPr>
            <a:picLocks noChangeAspect="1" noChangeArrowheads="1"/>
          </p:cNvPicPr>
          <p:nvPr/>
        </p:nvPicPr>
        <p:blipFill>
          <a:blip r:embed="rId6"/>
          <a:srcRect/>
          <a:stretch>
            <a:fillRect/>
          </a:stretch>
        </p:blipFill>
        <p:spPr bwMode="auto">
          <a:xfrm>
            <a:off x="5181599" y="2171700"/>
            <a:ext cx="1964267" cy="1104900"/>
          </a:xfrm>
          <a:prstGeom prst="rect">
            <a:avLst/>
          </a:prstGeom>
          <a:noFill/>
        </p:spPr>
      </p:pic>
      <p:sp>
        <p:nvSpPr>
          <p:cNvPr id="8" name="Text Box 19"/>
          <p:cNvSpPr txBox="1">
            <a:spLocks noChangeArrowheads="1"/>
          </p:cNvSpPr>
          <p:nvPr/>
        </p:nvSpPr>
        <p:spPr bwMode="auto">
          <a:xfrm>
            <a:off x="685800" y="5181600"/>
            <a:ext cx="7924800" cy="707886"/>
          </a:xfrm>
          <a:prstGeom prst="rect">
            <a:avLst/>
          </a:prstGeom>
          <a:noFill/>
          <a:ln w="9525">
            <a:noFill/>
            <a:miter lim="800000"/>
            <a:headEnd/>
            <a:tailEnd/>
          </a:ln>
          <a:effectLst/>
        </p:spPr>
        <p:txBody>
          <a:bodyPr>
            <a:spAutoFit/>
          </a:bodyPr>
          <a:lstStyle/>
          <a:p>
            <a:r>
              <a:rPr lang="en-US" sz="2000" dirty="0"/>
              <a:t>Shrinking the sets, increases the distance from each cluster to any </a:t>
            </a:r>
            <a:r>
              <a:rPr lang="en-US" sz="2000" dirty="0" smtClean="0"/>
              <a:t>outlier (also eliminating the </a:t>
            </a:r>
            <a:r>
              <a:rPr lang="en-US" sz="2000" dirty="0"/>
              <a:t>‘chaining’ </a:t>
            </a:r>
            <a:r>
              <a:rPr lang="en-US" sz="2000" dirty="0" smtClean="0"/>
              <a:t>effect)</a:t>
            </a:r>
            <a:endParaRPr lang="en-US" sz="2000" dirty="0"/>
          </a:p>
        </p:txBody>
      </p:sp>
      <p:sp>
        <p:nvSpPr>
          <p:cNvPr id="9" name="Text Box 20"/>
          <p:cNvSpPr txBox="1">
            <a:spLocks noChangeArrowheads="1"/>
          </p:cNvSpPr>
          <p:nvPr/>
        </p:nvSpPr>
        <p:spPr bwMode="auto">
          <a:xfrm>
            <a:off x="685800" y="3260725"/>
            <a:ext cx="7924800" cy="701675"/>
          </a:xfrm>
          <a:prstGeom prst="rect">
            <a:avLst/>
          </a:prstGeom>
          <a:noFill/>
          <a:ln w="9525">
            <a:noFill/>
            <a:miter lim="800000"/>
            <a:headEnd/>
            <a:tailEnd/>
          </a:ln>
          <a:effectLst/>
        </p:spPr>
        <p:txBody>
          <a:bodyPr>
            <a:spAutoFit/>
          </a:bodyPr>
          <a:lstStyle/>
          <a:p>
            <a:r>
              <a:rPr lang="en-US" sz="2000" dirty="0"/>
              <a:t>Choosing well ‘scattered points’ representative of the cluster’s shape allows more precision than a standard spheroid radius.</a:t>
            </a:r>
          </a:p>
        </p:txBody>
      </p:sp>
      <p:sp>
        <p:nvSpPr>
          <p:cNvPr id="10" name="TextBox 9"/>
          <p:cNvSpPr txBox="1"/>
          <p:nvPr/>
        </p:nvSpPr>
        <p:spPr>
          <a:xfrm>
            <a:off x="8229600" y="6172200"/>
            <a:ext cx="494046" cy="276999"/>
          </a:xfrm>
          <a:prstGeom prst="rect">
            <a:avLst/>
          </a:prstGeom>
          <a:noFill/>
        </p:spPr>
        <p:txBody>
          <a:bodyPr wrap="none" rtlCol="0">
            <a:spAutoFit/>
          </a:bodyPr>
          <a:lstStyle/>
          <a:p>
            <a:r>
              <a:rPr lang="en-US" sz="1200" dirty="0" smtClean="0"/>
              <a:t>8/15</a:t>
            </a:r>
            <a:endParaRPr lang="en-US" sz="1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492</TotalTime>
  <Words>542</Words>
  <Application>Microsoft PowerPoint</Application>
  <PresentationFormat>On-screen Show (4:3)</PresentationFormat>
  <Paragraphs>165</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CURE: Clustering Using REpresentatives algorithm</vt:lpstr>
      <vt:lpstr>Agenda</vt:lpstr>
      <vt:lpstr>Introduction</vt:lpstr>
      <vt:lpstr>Introduction</vt:lpstr>
      <vt:lpstr>Introduction</vt:lpstr>
      <vt:lpstr>Introduction</vt:lpstr>
      <vt:lpstr>CURE algorithm</vt:lpstr>
      <vt:lpstr>CURE algorithm</vt:lpstr>
      <vt:lpstr>CURE algorithm</vt:lpstr>
      <vt:lpstr>CURE algorithm</vt:lpstr>
      <vt:lpstr>CURE algorithm</vt:lpstr>
      <vt:lpstr>CURE algorithm</vt:lpstr>
      <vt:lpstr>CURE algorithm</vt:lpstr>
      <vt:lpstr>Conclusion</vt:lpstr>
      <vt:lpstr>References</vt:lpstr>
      <vt:lpstr>Q&amp;A</vt:lpstr>
    </vt:vector>
  </TitlesOfParts>
  <Company>York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CURE: An Efficient Clustering Algorithm for Large Databases</dc:title>
  <dc:creator>ztao</dc:creator>
  <cp:lastModifiedBy>Ugljesa</cp:lastModifiedBy>
  <cp:revision>49</cp:revision>
  <dcterms:created xsi:type="dcterms:W3CDTF">2002-11-14T13:39:35Z</dcterms:created>
  <dcterms:modified xsi:type="dcterms:W3CDTF">2011-12-21T13:51:58Z</dcterms:modified>
</cp:coreProperties>
</file>